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84"/>
  </p:notesMasterIdLst>
  <p:sldIdLst>
    <p:sldId id="256" r:id="rId2"/>
    <p:sldId id="259" r:id="rId3"/>
    <p:sldId id="260" r:id="rId4"/>
    <p:sldId id="348" r:id="rId5"/>
    <p:sldId id="261" r:id="rId6"/>
    <p:sldId id="263" r:id="rId7"/>
    <p:sldId id="265" r:id="rId8"/>
    <p:sldId id="266" r:id="rId9"/>
    <p:sldId id="267" r:id="rId10"/>
    <p:sldId id="269" r:id="rId11"/>
    <p:sldId id="270" r:id="rId12"/>
    <p:sldId id="271" r:id="rId13"/>
    <p:sldId id="272" r:id="rId14"/>
    <p:sldId id="273" r:id="rId15"/>
    <p:sldId id="274" r:id="rId16"/>
    <p:sldId id="275" r:id="rId17"/>
    <p:sldId id="349" r:id="rId18"/>
    <p:sldId id="276" r:id="rId19"/>
    <p:sldId id="277" r:id="rId20"/>
    <p:sldId id="279" r:id="rId21"/>
    <p:sldId id="280" r:id="rId22"/>
    <p:sldId id="350" r:id="rId23"/>
    <p:sldId id="351" r:id="rId24"/>
    <p:sldId id="281" r:id="rId25"/>
    <p:sldId id="282" r:id="rId26"/>
    <p:sldId id="283" r:id="rId27"/>
    <p:sldId id="284" r:id="rId28"/>
    <p:sldId id="285" r:id="rId29"/>
    <p:sldId id="287" r:id="rId30"/>
    <p:sldId id="288" r:id="rId31"/>
    <p:sldId id="289" r:id="rId32"/>
    <p:sldId id="291" r:id="rId33"/>
    <p:sldId id="292" r:id="rId34"/>
    <p:sldId id="293" r:id="rId35"/>
    <p:sldId id="295" r:id="rId36"/>
    <p:sldId id="296" r:id="rId37"/>
    <p:sldId id="298" r:id="rId38"/>
    <p:sldId id="300" r:id="rId39"/>
    <p:sldId id="301" r:id="rId40"/>
    <p:sldId id="303" r:id="rId41"/>
    <p:sldId id="305" r:id="rId42"/>
    <p:sldId id="306" r:id="rId43"/>
    <p:sldId id="307" r:id="rId44"/>
    <p:sldId id="308" r:id="rId45"/>
    <p:sldId id="309" r:id="rId46"/>
    <p:sldId id="352" r:id="rId47"/>
    <p:sldId id="310" r:id="rId48"/>
    <p:sldId id="311" r:id="rId49"/>
    <p:sldId id="312" r:id="rId50"/>
    <p:sldId id="313" r:id="rId51"/>
    <p:sldId id="315" r:id="rId52"/>
    <p:sldId id="317" r:id="rId53"/>
    <p:sldId id="318" r:id="rId54"/>
    <p:sldId id="319" r:id="rId55"/>
    <p:sldId id="353" r:id="rId56"/>
    <p:sldId id="320" r:id="rId57"/>
    <p:sldId id="321" r:id="rId58"/>
    <p:sldId id="322" r:id="rId59"/>
    <p:sldId id="323" r:id="rId60"/>
    <p:sldId id="324" r:id="rId61"/>
    <p:sldId id="325" r:id="rId62"/>
    <p:sldId id="326" r:id="rId63"/>
    <p:sldId id="354" r:id="rId64"/>
    <p:sldId id="327" r:id="rId65"/>
    <p:sldId id="329" r:id="rId66"/>
    <p:sldId id="330" r:id="rId67"/>
    <p:sldId id="331" r:id="rId68"/>
    <p:sldId id="332" r:id="rId69"/>
    <p:sldId id="334" r:id="rId70"/>
    <p:sldId id="335" r:id="rId71"/>
    <p:sldId id="336" r:id="rId72"/>
    <p:sldId id="355" r:id="rId73"/>
    <p:sldId id="337" r:id="rId74"/>
    <p:sldId id="338" r:id="rId75"/>
    <p:sldId id="339" r:id="rId76"/>
    <p:sldId id="340" r:id="rId77"/>
    <p:sldId id="341" r:id="rId78"/>
    <p:sldId id="342" r:id="rId79"/>
    <p:sldId id="343" r:id="rId80"/>
    <p:sldId id="344" r:id="rId81"/>
    <p:sldId id="345" r:id="rId82"/>
    <p:sldId id="347" r:id="rId83"/>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10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commentAuthors" Target="commentAuthors.xml"/><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8/15/13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Another Way: To change the user name, click </a:t>
            </a:r>
            <a:r>
              <a:rPr lang="cs-CZ" b="0" i="1" u="none" strike="noStrike" baseline="0" smtClean="0">
                <a:latin typeface="Segoe"/>
                <a:ea typeface="ＭＳ ゴシック"/>
              </a:rPr>
              <a:t>File, </a:t>
            </a:r>
            <a:r>
              <a:rPr lang="cs-CZ" b="0" i="0" u="none" strike="noStrike" baseline="0" smtClean="0">
                <a:latin typeface="Segoe"/>
                <a:ea typeface="ＭＳ ゴシック"/>
              </a:rPr>
              <a:t>and then click</a:t>
            </a:r>
            <a:r>
              <a:rPr lang="cs-CZ" b="0" i="1" u="none" strike="noStrike" baseline="0" smtClean="0">
                <a:latin typeface="Segoe"/>
                <a:ea typeface="ＭＳ ゴシック"/>
              </a:rPr>
              <a:t> Options</a:t>
            </a:r>
            <a:r>
              <a:rPr lang="cs-CZ" b="0" i="0" u="none" strike="noStrike" baseline="0" smtClean="0">
                <a:latin typeface="Segoe"/>
                <a:ea typeface="ＭＳ ゴシック"/>
              </a:rPr>
              <a:t> to open the Word Options dialog box. Type your name and initials under </a:t>
            </a:r>
            <a:r>
              <a:rPr lang="cs-CZ" b="0" i="1" u="none" strike="noStrike" baseline="0" smtClean="0">
                <a:latin typeface="Segoe"/>
                <a:ea typeface="ＭＳ ゴシック"/>
              </a:rPr>
              <a:t>Personalize your copy of Microsoft</a:t>
            </a:r>
            <a:r>
              <a:rPr lang="cs-CZ" b="0" i="0"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68</a:t>
            </a:fld>
            <a:endParaRPr lang="en-US"/>
          </a:p>
        </p:txBody>
      </p:sp>
    </p:spTree>
    <p:extLst>
      <p:ext uri="{BB962C8B-B14F-4D97-AF65-F5344CB8AC3E}">
        <p14:creationId xmlns:p14="http://schemas.microsoft.com/office/powerpoint/2010/main" val="1051816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By default, the Simple Markup is enabled and the markup is displayed in the left margin where changes have been made. When text is inserted in a document, it displays in the document.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71</a:t>
            </a:fld>
            <a:endParaRPr lang="en-US"/>
          </a:p>
        </p:txBody>
      </p:sp>
    </p:spTree>
    <p:extLst>
      <p:ext uri="{BB962C8B-B14F-4D97-AF65-F5344CB8AC3E}">
        <p14:creationId xmlns:p14="http://schemas.microsoft.com/office/powerpoint/2010/main" val="240982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Track Changes can be locked with a password and this prevents anyone from turning track changes off. When it’s locked, the Track Changes button cannot be turned off nor can you accept or reject changes in the document.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78</a:t>
            </a:fld>
            <a:endParaRPr lang="en-US"/>
          </a:p>
        </p:txBody>
      </p:sp>
    </p:spTree>
    <p:extLst>
      <p:ext uri="{BB962C8B-B14F-4D97-AF65-F5344CB8AC3E}">
        <p14:creationId xmlns:p14="http://schemas.microsoft.com/office/powerpoint/2010/main" val="54922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Ignore Once ignores the occurrence once and stops at the next occurrence.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2611730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When Word detects a spelling error, you can choose to change one occurrence of the instance or change all instances. Click </a:t>
            </a:r>
            <a:r>
              <a:rPr lang="en-US" b="0" i="1" u="none" strike="noStrike" baseline="0" smtClean="0">
                <a:latin typeface="Segoe"/>
                <a:ea typeface="ＭＳ ゴシック"/>
              </a:rPr>
              <a:t>Change</a:t>
            </a:r>
            <a:r>
              <a:rPr lang="en-US" b="0" i="0" u="none" strike="noStrike" baseline="0" smtClean="0">
                <a:latin typeface="Segoe"/>
                <a:ea typeface="ＭＳ ゴシック"/>
              </a:rPr>
              <a:t> to change a single occurrence or click </a:t>
            </a:r>
            <a:r>
              <a:rPr lang="en-US" b="0" i="1" u="none" strike="noStrike" baseline="0" smtClean="0">
                <a:latin typeface="Segoe"/>
                <a:ea typeface="ＭＳ ゴシック"/>
              </a:rPr>
              <a:t>Change All</a:t>
            </a:r>
            <a:r>
              <a:rPr lang="en-US" b="0" i="0" u="none" strike="noStrike" baseline="0" smtClean="0">
                <a:latin typeface="Segoe"/>
                <a:ea typeface="ＭＳ ゴシック"/>
              </a:rPr>
              <a:t> to change all occurrences in the document.</a:t>
            </a:r>
          </a:p>
          <a:p>
            <a:pPr lvl="2" rtl="0"/>
            <a:r>
              <a:rPr lang="en-US" b="0" i="0" u="none" strike="noStrike" baseline="0" smtClean="0">
                <a:latin typeface="Segoe"/>
                <a:ea typeface="ＭＳ ゴシック"/>
              </a:rPr>
              <a:t>Another Way: Click the Proofing Error button on the status bar (or press the keyboard shortcut, </a:t>
            </a:r>
            <a:r>
              <a:rPr lang="en-US" b="1" i="0" u="none" strike="noStrike" baseline="0" smtClean="0">
                <a:solidFill>
                  <a:srgbClr val="3366FF"/>
                </a:solidFill>
                <a:latin typeface="Arial"/>
                <a:ea typeface="ＭＳ ゴシック"/>
              </a:rPr>
              <a:t>F7</a:t>
            </a:r>
            <a:r>
              <a:rPr lang="en-US" b="0" i="0" u="none" strike="noStrike" baseline="0" smtClean="0">
                <a:solidFill>
                  <a:srgbClr val="3366FF"/>
                </a:solidFill>
                <a:latin typeface="Segoe"/>
                <a:ea typeface="ＭＳ ゴシック"/>
              </a:rPr>
              <a:t>) to open the Spelling task pane. You can also right-click on a misspelled word, and Word displays a shortcut menu with suggested words at the top.</a:t>
            </a:r>
          </a:p>
          <a:p>
            <a:pPr lvl="2" rtl="0"/>
            <a:r>
              <a:rPr lang="en-US" b="0" i="0" u="none" strike="noStrike" baseline="0" smtClean="0">
                <a:latin typeface="Segoe"/>
                <a:ea typeface="ＭＳ ゴシック"/>
              </a:rPr>
              <a:t>Take Note: If you run the Spelling and Grammar command in the middle of the document, it will check from that point to the end of the document. A prompt will appear asking if you want to continue checking the document from the beginning.</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357710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current standard is one space after a punctuation mark. However, in this example we are using two spaces to illustrate Word’s error-checking abilities more clearly.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18</a:t>
            </a:fld>
            <a:endParaRPr lang="en-US"/>
          </a:p>
        </p:txBody>
      </p:sp>
    </p:spTree>
    <p:extLst>
      <p:ext uri="{BB962C8B-B14F-4D97-AF65-F5344CB8AC3E}">
        <p14:creationId xmlns:p14="http://schemas.microsoft.com/office/powerpoint/2010/main" val="2701076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Another Way: Press </a:t>
            </a:r>
            <a:r>
              <a:rPr lang="cs-CZ" b="1" i="0" u="none" strike="noStrike" baseline="0" smtClean="0">
                <a:solidFill>
                  <a:srgbClr val="3366FF"/>
                </a:solidFill>
                <a:latin typeface="Arial"/>
                <a:ea typeface="ＭＳ ゴシック"/>
              </a:rPr>
              <a:t>Ctrl+F7 to open the Dictionaries task pane</a:t>
            </a:r>
            <a:r>
              <a:rPr lang="cs-CZ" b="1" i="0" u="none" strike="noStrike" baseline="0" smtClean="0">
                <a:solidFill>
                  <a:srgbClr val="3366FF"/>
                </a:solidFill>
                <a:latin typeface="Segoe"/>
                <a:ea typeface="ＭＳ ゴシック"/>
              </a:rPr>
              <a:t> </a:t>
            </a:r>
            <a:r>
              <a:rPr lang="cs-CZ" b="0" i="0" u="none" strike="noStrike" baseline="0" smtClean="0">
                <a:solidFill>
                  <a:srgbClr val="3366FF"/>
                </a:solidFill>
                <a:latin typeface="Segoe"/>
                <a:ea typeface="ＭＳ ゴシック"/>
              </a:rPr>
              <a:t>or right-click on the selected text for the suggested spelling.</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27</a:t>
            </a:fld>
            <a:endParaRPr lang="en-US"/>
          </a:p>
        </p:txBody>
      </p:sp>
    </p:spTree>
    <p:extLst>
      <p:ext uri="{BB962C8B-B14F-4D97-AF65-F5344CB8AC3E}">
        <p14:creationId xmlns:p14="http://schemas.microsoft.com/office/powerpoint/2010/main" val="4196777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Another Way: Press </a:t>
            </a:r>
            <a:r>
              <a:rPr lang="cs-CZ" b="1" i="0" u="none" strike="noStrike" baseline="0" smtClean="0">
                <a:solidFill>
                  <a:srgbClr val="3366FF"/>
                </a:solidFill>
                <a:latin typeface="Arial"/>
                <a:ea typeface="ＭＳ ゴシック"/>
              </a:rPr>
              <a:t>Shift+F7</a:t>
            </a:r>
            <a:r>
              <a:rPr lang="cs-CZ" b="0" i="0" u="none" strike="noStrike" baseline="0" smtClean="0">
                <a:solidFill>
                  <a:srgbClr val="3366FF"/>
                </a:solidFill>
                <a:latin typeface="Segoe"/>
                <a:ea typeface="ＭＳ ゴシック"/>
              </a:rPr>
              <a:t> to open the Thesaurus task pane or right-click on the selected text for the shortcut method.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117099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a:latin typeface="Segoe"/>
                <a:ea typeface="ＭＳ ゴシック"/>
              </a:rPr>
              <a:t>Another Way: You also can use the Find and Replace command to replace words or phrases.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34</a:t>
            </a:fld>
            <a:endParaRPr lang="en-US"/>
          </a:p>
        </p:txBody>
      </p:sp>
    </p:spTree>
    <p:extLst>
      <p:ext uri="{BB962C8B-B14F-4D97-AF65-F5344CB8AC3E}">
        <p14:creationId xmlns:p14="http://schemas.microsoft.com/office/powerpoint/2010/main" val="344013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Another Way: You also can delete a comment by right-clicking on it and selecting </a:t>
            </a:r>
            <a:r>
              <a:rPr lang="cs-CZ" b="0" i="1" u="none" strike="noStrike" baseline="0" smtClean="0">
                <a:latin typeface="Segoe"/>
                <a:ea typeface="ＭＳ ゴシック"/>
              </a:rPr>
              <a:t>Delete Comment</a:t>
            </a:r>
            <a:r>
              <a:rPr lang="cs-CZ" b="0" i="0" u="none" strike="noStrike" baseline="0" smtClean="0">
                <a:latin typeface="Segoe"/>
                <a:ea typeface="ＭＳ ゴシック"/>
              </a:rPr>
              <a:t> from the shortcut menu.</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49</a:t>
            </a:fld>
            <a:endParaRPr lang="en-US"/>
          </a:p>
        </p:txBody>
      </p:sp>
    </p:spTree>
    <p:extLst>
      <p:ext uri="{BB962C8B-B14F-4D97-AF65-F5344CB8AC3E}">
        <p14:creationId xmlns:p14="http://schemas.microsoft.com/office/powerpoint/2010/main" val="1419716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You can also reverse the action by right-clicking on the comments individually and clicking </a:t>
            </a:r>
            <a:r>
              <a:rPr lang="cs-CZ" b="0" i="1" u="none" strike="noStrike" baseline="0" smtClean="0">
                <a:latin typeface="Segoe"/>
                <a:ea typeface="ＭＳ ゴシック"/>
              </a:rPr>
              <a:t>Mark Comment Done</a:t>
            </a:r>
            <a:r>
              <a:rPr lang="cs-CZ" b="0" i="0" u="none" strike="noStrike" baseline="0" smtClean="0">
                <a:latin typeface="Segoe"/>
                <a:ea typeface="ＭＳ ゴシック"/>
              </a:rPr>
              <a:t> to remove the check mark. Remove the check mark from both comments.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50</a:t>
            </a:fld>
            <a:endParaRPr lang="en-US"/>
          </a:p>
        </p:txBody>
      </p:sp>
    </p:spTree>
    <p:extLst>
      <p:ext uri="{BB962C8B-B14F-4D97-AF65-F5344CB8AC3E}">
        <p14:creationId xmlns:p14="http://schemas.microsoft.com/office/powerpoint/2010/main" val="2969837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2FBF90-AB93-7748-ABFE-9D40972A1DBE}" type="datetimeFigureOut">
              <a:t>8/15/13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2D1306-89D5-9F45-9712-2C8C67B6B90F}" type="slidenum">
              <a:t>‹#›</a:t>
            </a:fld>
            <a:endParaRPr lang="en-US"/>
          </a:p>
        </p:txBody>
      </p:sp>
    </p:spTree>
    <p:extLst>
      <p:ext uri="{BB962C8B-B14F-4D97-AF65-F5344CB8AC3E}">
        <p14:creationId xmlns:p14="http://schemas.microsoft.com/office/powerpoint/2010/main" val="3365965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defRPr/>
            </a:pPr>
            <a:r>
              <a:rPr lang="en-US" sz="4400">
                <a:latin typeface="Segoe"/>
                <a:ea typeface="ＭＳ ゴシック"/>
              </a:rPr>
              <a:t>Proofing Documents</a:t>
            </a:r>
            <a:endParaRPr lang="en-US" sz="4200" dirty="0" smtClean="0">
              <a:effectLst>
                <a:outerShdw algn="tl">
                  <a:srgbClr val="000000"/>
                </a:outerShdw>
              </a:effectLst>
            </a:endParaRPr>
          </a:p>
        </p:txBody>
      </p:sp>
      <p:sp>
        <p:nvSpPr>
          <p:cNvPr id="2055" name="Subtitle 2"/>
          <p:cNvSpPr>
            <a:spLocks noGrp="1"/>
          </p:cNvSpPr>
          <p:nvPr>
            <p:ph type="body" idx="1"/>
          </p:nvPr>
        </p:nvSpPr>
        <p:spPr>
          <a:xfrm>
            <a:off x="304800" y="31242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9</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Check Spelling and Grammar</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A prompt appears when the Spelling and Grammar check is complete.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2"/>
            </a:pPr>
            <a:r>
              <a:rPr lang="en-US" b="0" i="0" u="none" strike="noStrike" baseline="0" smtClean="0">
                <a:solidFill>
                  <a:srgbClr val="000000"/>
                </a:solidFill>
                <a:latin typeface="Segoe"/>
                <a:ea typeface="ＭＳ ゴシック"/>
              </a:rPr>
              <a:t>Notice how the icon on the status bar changes from an </a:t>
            </a:r>
            <a:r>
              <a:rPr lang="en-US" b="0" i="1" u="none" strike="noStrike" baseline="0" smtClean="0">
                <a:solidFill>
                  <a:srgbClr val="000000"/>
                </a:solidFill>
                <a:latin typeface="Segoe"/>
                <a:ea typeface="ＭＳ ゴシック"/>
              </a:rPr>
              <a:t>X</a:t>
            </a:r>
            <a:r>
              <a:rPr lang="en-US" b="0" i="0" u="none" strike="noStrike" baseline="0" smtClean="0">
                <a:solidFill>
                  <a:srgbClr val="000000"/>
                </a:solidFill>
                <a:latin typeface="Segoe"/>
                <a:ea typeface="ＭＳ ゴシック"/>
              </a:rPr>
              <a:t> to check mark.</a:t>
            </a:r>
          </a:p>
          <a:p>
            <a:pPr lvl="1" rtl="0">
              <a:buAutoNum type="arabicPeriod" startAt="12"/>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Employment Offer</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31575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Rechecking the Spelling and Grammar</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Word has the option for users to ignore misspelled words. </a:t>
            </a:r>
          </a:p>
          <a:p>
            <a:pPr lvl="0" rtl="0"/>
            <a:r>
              <a:rPr lang="en-US" b="0" i="0" u="none" strike="noStrike" baseline="0" smtClean="0">
                <a:latin typeface="Segoe"/>
                <a:ea typeface="ＭＳ ゴシック"/>
              </a:rPr>
              <a:t>Once you ignore a misspelled word, it will no longer be marked with a wavy red line until you recheck the document. </a:t>
            </a:r>
          </a:p>
          <a:p>
            <a:pPr lvl="0" rtl="0"/>
            <a:r>
              <a:rPr lang="en-US" b="0" i="0" u="none" strike="noStrike" baseline="0" smtClean="0">
                <a:latin typeface="Segoe"/>
                <a:ea typeface="ＭＳ ゴシック"/>
              </a:rPr>
              <a:t>You will recheck the document to ensure you have captured all errors.</a:t>
            </a:r>
            <a:endParaRPr lang="en-US" b="1"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301653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Recheck Spelling and Grammar</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File</a:t>
            </a:r>
            <a:r>
              <a:rPr lang="en-US" sz="2000" b="0" i="0" u="none" strike="noStrike" baseline="0" smtClean="0">
                <a:solidFill>
                  <a:srgbClr val="000000"/>
                </a:solidFill>
                <a:latin typeface="Segoe"/>
                <a:ea typeface="ＭＳ ゴシック"/>
              </a:rPr>
              <a:t> tab,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then click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Options</a:t>
            </a:r>
            <a:r>
              <a:rPr lang="en-US" sz="2000" b="0" i="0" u="none" strike="noStrike" baseline="0" smtClean="0">
                <a:solidFill>
                  <a:srgbClr val="000000"/>
                </a:solidFill>
                <a:latin typeface="Segoe"/>
                <a:ea typeface="ＭＳ ゴシック"/>
              </a:rPr>
              <a:t> to open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Word Options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dialog box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Backstage.</a:t>
            </a:r>
          </a:p>
          <a:p>
            <a:pPr lvl="1" rtl="0"/>
            <a:r>
              <a:rPr lang="en-US" sz="2000" b="0" i="0" u="none" strike="noStrike" baseline="0" smtClean="0">
                <a:solidFill>
                  <a:srgbClr val="000000"/>
                </a:solidFill>
                <a:latin typeface="Segoe"/>
                <a:ea typeface="ＭＳ ゴシック"/>
              </a:rPr>
              <a:t>Select </a:t>
            </a:r>
            <a:r>
              <a:rPr lang="en-US" sz="2000" b="1" i="0" u="none" strike="noStrike" baseline="0" smtClean="0">
                <a:solidFill>
                  <a:srgbClr val="000000"/>
                </a:solidFill>
                <a:latin typeface="Segoe"/>
                <a:ea typeface="ＭＳ ゴシック"/>
              </a:rPr>
              <a:t>Proofing</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left pane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review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a:t>
            </a:r>
            <a:r>
              <a:rPr lang="en-US" sz="2000" b="0" i="1" u="none" strike="noStrike" baseline="0" smtClean="0">
                <a:solidFill>
                  <a:srgbClr val="000000"/>
                </a:solidFill>
                <a:latin typeface="Segoe"/>
                <a:ea typeface="ＭＳ ゴシック"/>
              </a:rPr>
              <a:t>When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correcting spelling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and grammar in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Word</a:t>
            </a:r>
            <a:r>
              <a:rPr lang="en-US" sz="2000" b="0" i="0" u="none" strike="noStrike" baseline="0" smtClean="0">
                <a:solidFill>
                  <a:srgbClr val="000000"/>
                </a:solidFill>
                <a:latin typeface="Segoe"/>
                <a:ea typeface="ＭＳ ゴシック"/>
              </a:rPr>
              <a:t> (above). The check marks indicate that the feature is enabled. </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9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905000"/>
            <a:ext cx="5122333" cy="3525633"/>
          </a:xfrm>
          <a:prstGeom prst="rect">
            <a:avLst/>
          </a:prstGeom>
        </p:spPr>
      </p:pic>
    </p:spTree>
    <p:extLst>
      <p:ext uri="{BB962C8B-B14F-4D97-AF65-F5344CB8AC3E}">
        <p14:creationId xmlns:p14="http://schemas.microsoft.com/office/powerpoint/2010/main" val="136932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Recheck Spelling and Grammar</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Recheck Document</a:t>
            </a:r>
            <a:r>
              <a:rPr lang="en-US" b="0" i="0" u="none" strike="noStrike" baseline="0" smtClean="0">
                <a:solidFill>
                  <a:srgbClr val="000000"/>
                </a:solidFill>
                <a:latin typeface="Segoe"/>
                <a:ea typeface="ＭＳ ゴシック"/>
              </a:rPr>
              <a:t> button to check for errors that were ignored.</a:t>
            </a:r>
          </a:p>
          <a:p>
            <a:pPr lvl="1" rtl="0">
              <a:buAutoNum type="arabicPeriod" startAt="3"/>
            </a:pPr>
            <a:r>
              <a:rPr lang="en-US" b="0" i="0" u="none" strike="noStrike" baseline="0" smtClean="0">
                <a:solidFill>
                  <a:srgbClr val="000000"/>
                </a:solidFill>
                <a:latin typeface="Segoe"/>
                <a:ea typeface="ＭＳ ゴシック"/>
              </a:rPr>
              <a:t>A prompt appears stating This operation resets the spelling checker and the grammar checker so that Word will recheck words and grammar you previously checked and chose to ignore. Do you want to continue? Click </a:t>
            </a:r>
            <a:r>
              <a:rPr lang="en-US" b="1" i="0" u="none" strike="noStrike" baseline="0" smtClean="0">
                <a:solidFill>
                  <a:srgbClr val="000000"/>
                </a:solidFill>
                <a:latin typeface="Segoe"/>
                <a:ea typeface="ＭＳ ゴシック"/>
              </a:rPr>
              <a:t>Yes</a:t>
            </a:r>
            <a:r>
              <a:rPr lang="en-US" b="0" i="0" u="none" strike="noStrike" baseline="0" smtClean="0">
                <a:solidFill>
                  <a:srgbClr val="000000"/>
                </a:solidFill>
                <a:latin typeface="Segoe"/>
                <a:ea typeface="ＭＳ ゴシック"/>
              </a:rPr>
              <a:t> (below). The document flags misspellings.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9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191000"/>
            <a:ext cx="7992533" cy="1139591"/>
          </a:xfrm>
          <a:prstGeom prst="rect">
            <a:avLst/>
          </a:prstGeom>
        </p:spPr>
      </p:pic>
    </p:spTree>
    <p:extLst>
      <p:ext uri="{BB962C8B-B14F-4D97-AF65-F5344CB8AC3E}">
        <p14:creationId xmlns:p14="http://schemas.microsoft.com/office/powerpoint/2010/main" val="1285476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Recheck Spelling and Grammar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close the </a:t>
            </a:r>
            <a:r>
              <a:rPr lang="en-US" b="0" i="1"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Segoe"/>
                <a:ea typeface="ＭＳ ゴシック"/>
              </a:rPr>
              <a:t> dialog box.</a:t>
            </a:r>
          </a:p>
          <a:p>
            <a:pPr lvl="1" rtl="0">
              <a:buAutoNum type="arabicPeriod" startAt="5"/>
            </a:pPr>
            <a:r>
              <a:rPr lang="en-US" b="0" i="0" u="none" strike="noStrike" baseline="0" smtClean="0">
                <a:solidFill>
                  <a:srgbClr val="000000"/>
                </a:solidFill>
                <a:latin typeface="Segoe"/>
                <a:ea typeface="ＭＳ ゴシック"/>
              </a:rPr>
              <a:t>In the Proofing group, click the </a:t>
            </a:r>
            <a:r>
              <a:rPr lang="en-US" b="1" i="0" u="none" strike="noStrike" baseline="0" smtClean="0">
                <a:solidFill>
                  <a:srgbClr val="000000"/>
                </a:solidFill>
                <a:latin typeface="Segoe"/>
                <a:ea typeface="ＭＳ ゴシック"/>
              </a:rPr>
              <a:t>Spelling and Grammar</a:t>
            </a:r>
            <a:r>
              <a:rPr lang="en-US">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The Spelling task pane opens.</a:t>
            </a:r>
          </a:p>
          <a:p>
            <a:pPr lvl="1" rtl="0">
              <a:buAutoNum type="arabicPeriod" startAt="5"/>
            </a:pPr>
            <a:r>
              <a:rPr lang="en-US" b="0" i="0" u="none" strike="noStrike" baseline="0" smtClean="0">
                <a:solidFill>
                  <a:srgbClr val="000000"/>
                </a:solidFill>
                <a:latin typeface="Segoe"/>
                <a:ea typeface="ＭＳ ゴシック"/>
              </a:rPr>
              <a:t>The Spelling and Grammar tool highlights </a:t>
            </a:r>
            <a:r>
              <a:rPr lang="en-US" b="0" i="1" u="none" strike="noStrike" baseline="0" smtClean="0">
                <a:solidFill>
                  <a:srgbClr val="000000"/>
                </a:solidFill>
                <a:latin typeface="Segoe"/>
                <a:ea typeface="ＭＳ ゴシック"/>
              </a:rPr>
              <a:t>Süours</a:t>
            </a:r>
            <a:r>
              <a:rPr lang="en-US" b="0" i="0" u="none" strike="noStrike" baseline="0" smtClean="0">
                <a:solidFill>
                  <a:srgbClr val="000000"/>
                </a:solidFill>
                <a:latin typeface="Segoe"/>
                <a:ea typeface="ＭＳ ゴシック"/>
              </a:rPr>
              <a:t>. This spelling is correct, so click </a:t>
            </a:r>
            <a:r>
              <a:rPr lang="en-US" b="1" i="0" u="none" strike="noStrike" baseline="0" smtClean="0">
                <a:solidFill>
                  <a:srgbClr val="000000"/>
                </a:solidFill>
                <a:latin typeface="Segoe"/>
                <a:ea typeface="ＭＳ ゴシック"/>
              </a:rPr>
              <a:t>Ignore All</a:t>
            </a:r>
            <a:r>
              <a:rPr lang="en-US" b="0" i="0" u="none" strike="noStrike" baseline="0" smtClean="0">
                <a:solidFill>
                  <a:srgbClr val="000000"/>
                </a:solidFill>
                <a:latin typeface="Segoe"/>
                <a:ea typeface="ＭＳ ゴシック"/>
              </a:rPr>
              <a:t>. </a:t>
            </a:r>
          </a:p>
          <a:p>
            <a:pPr lvl="1" rtl="0">
              <a:buAutoNum type="arabicPeriod" startAt="5"/>
            </a:pPr>
            <a:r>
              <a:rPr lang="en-US" b="0" i="0" u="none" strike="noStrike" baseline="0" smtClean="0">
                <a:solidFill>
                  <a:srgbClr val="000000"/>
                </a:solidFill>
                <a:latin typeface="Segoe"/>
                <a:ea typeface="ＭＳ ゴシック"/>
              </a:rPr>
              <a:t>The tool now ignores every occurrence of this spelling in the document.</a:t>
            </a:r>
          </a:p>
          <a:p>
            <a:pPr lvl="1" rtl="0">
              <a:buAutoNum type="arabicPeriod" startAt="5"/>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23166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Changing the Grammar Settings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Word’s grammar settings let you determine the punctuation and other stylistic guidelines by which the program will check for and detect errors. </a:t>
            </a:r>
          </a:p>
          <a:p>
            <a:pPr lvl="0" rtl="0"/>
            <a:r>
              <a:rPr lang="en-US" b="0" i="0" u="none" strike="noStrike" baseline="0" smtClean="0">
                <a:latin typeface="Segoe"/>
                <a:ea typeface="ＭＳ ゴシック"/>
              </a:rPr>
              <a:t>You can change the writing style to check for grammar only or check stylistic rules, such as contractions, hyphenated and compound words, sentence length (more than sixty words), and more. </a:t>
            </a:r>
          </a:p>
          <a:p>
            <a:pPr lvl="0"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2574433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Grammar Settings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a:t>
            </a:r>
            <a:r>
              <a:rPr lang="en-US" b="0" i="0" u="none" strike="noStrike" baseline="0" smtClean="0">
                <a:solidFill>
                  <a:srgbClr val="000000"/>
                </a:solidFill>
                <a:latin typeface="Segoe"/>
                <a:ea typeface="ＭＳ ゴシック"/>
              </a:rPr>
              <a:t> tab, and then click </a:t>
            </a:r>
            <a:r>
              <a:rPr lang="en-US" b="1" i="0" u="none" strike="noStrike" baseline="0" smtClean="0">
                <a:solidFill>
                  <a:srgbClr val="000000"/>
                </a:solidFill>
                <a:latin typeface="Segoe"/>
                <a:ea typeface="ＭＳ ゴシック"/>
              </a:rPr>
              <a:t>Options</a:t>
            </a:r>
            <a:r>
              <a:rPr lang="en-US" b="0" i="0" u="none" strike="noStrike" baseline="0" smtClean="0">
                <a:solidFill>
                  <a:srgbClr val="000000"/>
                </a:solidFill>
                <a:latin typeface="Segoe"/>
                <a:ea typeface="ＭＳ ゴシック"/>
              </a:rPr>
              <a:t> to open the </a:t>
            </a:r>
            <a:r>
              <a:rPr lang="en-US" b="0" i="1"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Segoe"/>
                <a:ea typeface="ＭＳ ゴシック"/>
              </a:rPr>
              <a:t> dialog.</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srgbClr val="000000"/>
                </a:solidFill>
                <a:latin typeface="Segoe"/>
                <a:ea typeface="ＭＳ ゴシック"/>
              </a:rPr>
              <a:t>Proofing</a:t>
            </a:r>
            <a:r>
              <a:rPr lang="en-US" b="0" i="0" u="none" strike="noStrike" baseline="0" smtClean="0">
                <a:solidFill>
                  <a:srgbClr val="000000"/>
                </a:solidFill>
                <a:latin typeface="Segoe"/>
                <a:ea typeface="ＭＳ ゴシック"/>
              </a:rPr>
              <a:t> in the left pane and in the </a:t>
            </a:r>
            <a:r>
              <a:rPr lang="en-US" b="0" i="1" u="none" strike="noStrike" baseline="0" smtClean="0">
                <a:solidFill>
                  <a:srgbClr val="000000"/>
                </a:solidFill>
                <a:latin typeface="Segoe"/>
                <a:ea typeface="ＭＳ ゴシック"/>
              </a:rPr>
              <a:t>When correcting spelling and grammar in Word</a:t>
            </a:r>
            <a:r>
              <a:rPr lang="en-US" b="0" i="0" u="none" strike="noStrike" baseline="0" smtClean="0">
                <a:solidFill>
                  <a:srgbClr val="000000"/>
                </a:solidFill>
                <a:latin typeface="Segoe"/>
                <a:ea typeface="ＭＳ ゴシック"/>
              </a:rPr>
              <a:t> section.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292710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Change the Grammar Settings</a:t>
            </a:r>
            <a:endParaRPr lang="en-US"/>
          </a:p>
        </p:txBody>
      </p:sp>
      <p:sp>
        <p:nvSpPr>
          <p:cNvPr id="3" name="Content Placeholder 2"/>
          <p:cNvSpPr>
            <a:spLocks noGrp="1"/>
          </p:cNvSpPr>
          <p:nvPr>
            <p:ph idx="1"/>
          </p:nvPr>
        </p:nvSpPr>
        <p:spPr/>
        <p:txBody>
          <a:bodyPr/>
          <a:lstStyle/>
          <a:p>
            <a:pPr marL="457200" lvl="1" indent="-457200">
              <a:buFont typeface="+mj-lt"/>
              <a:buAutoNum type="arabicPeriod" startAt="3"/>
            </a:pPr>
            <a:r>
              <a:rPr lang="en-US">
                <a:solidFill>
                  <a:srgbClr val="000000"/>
                </a:solidFill>
                <a:latin typeface="Segoe"/>
                <a:ea typeface="ＭＳ ゴシック"/>
              </a:rPr>
              <a:t>Click the </a:t>
            </a:r>
            <a:r>
              <a:rPr lang="en-US" b="1">
                <a:solidFill>
                  <a:srgbClr val="000000"/>
                </a:solidFill>
                <a:latin typeface="Segoe"/>
                <a:ea typeface="ＭＳ ゴシック"/>
              </a:rPr>
              <a:t>Settings</a:t>
            </a:r>
            <a:r>
              <a:rPr lang="en-US">
                <a:solidFill>
                  <a:srgbClr val="000000"/>
                </a:solidFill>
                <a:latin typeface="Segoe"/>
                <a:ea typeface="ＭＳ ゴシック"/>
              </a:rPr>
              <a:t> button to open the </a:t>
            </a:r>
            <a:r>
              <a:rPr lang="en-US" i="1">
                <a:solidFill>
                  <a:srgbClr val="000000"/>
                </a:solidFill>
                <a:latin typeface="Segoe"/>
                <a:ea typeface="ＭＳ ゴシック"/>
              </a:rPr>
              <a:t>Grammar Settings</a:t>
            </a:r>
            <a:r>
              <a:rPr lang="en-US">
                <a:solidFill>
                  <a:srgbClr val="000000"/>
                </a:solidFill>
                <a:latin typeface="Segoe"/>
                <a:ea typeface="ＭＳ ゴシック"/>
              </a:rPr>
              <a:t> dialog box. This dialog box lists the writing style where you can customize the Grammar Only or Grammar &amp; Style (below).</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17</a:t>
            </a:fld>
            <a:endParaRPr lang="en-US" dirty="0"/>
          </a:p>
        </p:txBody>
      </p:sp>
      <p:pic>
        <p:nvPicPr>
          <p:cNvPr id="7" name="Picture 6" descr="09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98" y="2895600"/>
            <a:ext cx="6636635" cy="3262298"/>
          </a:xfrm>
          <a:prstGeom prst="rect">
            <a:avLst/>
          </a:prstGeom>
        </p:spPr>
      </p:pic>
    </p:spTree>
    <p:extLst>
      <p:ext uri="{BB962C8B-B14F-4D97-AF65-F5344CB8AC3E}">
        <p14:creationId xmlns:p14="http://schemas.microsoft.com/office/powerpoint/2010/main" val="346726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Grammar Settings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drop-down arrow in the Writing Style section and select </a:t>
            </a:r>
            <a:r>
              <a:rPr lang="en-US" b="1" i="0" u="none" strike="noStrike" baseline="0" smtClean="0">
                <a:solidFill>
                  <a:srgbClr val="000000"/>
                </a:solidFill>
                <a:latin typeface="Segoe"/>
                <a:ea typeface="ＭＳ ゴシック"/>
              </a:rPr>
              <a:t>Grammar &amp; Style</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Require</a:t>
            </a:r>
            <a:r>
              <a:rPr lang="en-US" b="0" i="0" u="none" strike="noStrike" baseline="0" smtClean="0">
                <a:solidFill>
                  <a:srgbClr val="000000"/>
                </a:solidFill>
                <a:latin typeface="Segoe"/>
                <a:ea typeface="ＭＳ ゴシック"/>
              </a:rPr>
              <a:t> section, the </a:t>
            </a:r>
            <a:r>
              <a:rPr lang="en-US" b="0" i="1" u="none" strike="noStrike" baseline="0" smtClean="0">
                <a:solidFill>
                  <a:srgbClr val="000000"/>
                </a:solidFill>
                <a:latin typeface="Segoe"/>
                <a:ea typeface="ＭＳ ゴシック"/>
              </a:rPr>
              <a:t>Spaces required between sentences</a:t>
            </a:r>
            <a:r>
              <a:rPr lang="en-US" b="0" i="0" u="none" strike="noStrike" baseline="0" smtClean="0">
                <a:solidFill>
                  <a:srgbClr val="000000"/>
                </a:solidFill>
                <a:latin typeface="Segoe"/>
                <a:ea typeface="ＭＳ ゴシック"/>
              </a:rPr>
              <a:t> setting is set to </a:t>
            </a:r>
            <a:r>
              <a:rPr lang="en-US" b="1" i="0" u="none" strike="noStrike" baseline="0" smtClean="0">
                <a:solidFill>
                  <a:srgbClr val="000000"/>
                </a:solidFill>
                <a:latin typeface="Segoe"/>
                <a:ea typeface="ＭＳ ゴシック"/>
              </a:rPr>
              <a:t>don’t check</a:t>
            </a:r>
            <a:r>
              <a:rPr lang="en-US" b="0" i="0" u="none" strike="noStrike" baseline="0" smtClean="0">
                <a:solidFill>
                  <a:srgbClr val="000000"/>
                </a:solidFill>
                <a:latin typeface="Segoe"/>
                <a:ea typeface="ＭＳ ゴシック"/>
              </a:rPr>
              <a:t>. Click the drop-down arrow and select </a:t>
            </a:r>
            <a:r>
              <a:rPr lang="en-US" b="1" i="0" u="none" strike="noStrike" baseline="0" smtClean="0">
                <a:solidFill>
                  <a:srgbClr val="000000"/>
                </a:solidFill>
                <a:latin typeface="Segoe"/>
                <a:ea typeface="ＭＳ ゴシック"/>
              </a:rPr>
              <a:t>2</a:t>
            </a:r>
            <a:r>
              <a:rPr lang="en-US" b="0" i="0" u="none" strike="noStrike" baseline="0" smtClean="0">
                <a:solidFill>
                  <a:srgbClr val="000000"/>
                </a:solidFill>
                <a:latin typeface="Segoe"/>
                <a:ea typeface="ＭＳ ゴシック"/>
              </a:rPr>
              <a:t>. You are changing the style to reflect two spaces after the punctuation between each sentence. </a:t>
            </a:r>
          </a:p>
          <a:p>
            <a:pPr lvl="1" rtl="0">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a:buFont typeface="+mj-lt"/>
              <a:buAutoNum type="arabicPeriod" startAt="4"/>
            </a:pPr>
            <a:r>
              <a:rPr lang="en-US">
                <a:solidFill>
                  <a:srgbClr val="000000"/>
                </a:solidFill>
                <a:latin typeface="Segoe"/>
                <a:ea typeface="ＭＳ ゴシック"/>
              </a:rPr>
              <a:t>In the </a:t>
            </a:r>
            <a:r>
              <a:rPr lang="en-US" i="1">
                <a:solidFill>
                  <a:srgbClr val="000000"/>
                </a:solidFill>
                <a:latin typeface="Segoe"/>
                <a:ea typeface="ＭＳ ゴシック"/>
              </a:rPr>
              <a:t>Word Options</a:t>
            </a:r>
            <a:r>
              <a:rPr lang="en-US">
                <a:solidFill>
                  <a:srgbClr val="000000"/>
                </a:solidFill>
                <a:latin typeface="Segoe"/>
                <a:ea typeface="ＭＳ ゴシック"/>
              </a:rPr>
              <a:t> dialog box, under the </a:t>
            </a:r>
            <a:r>
              <a:rPr lang="en-US" i="1">
                <a:solidFill>
                  <a:srgbClr val="000000"/>
                </a:solidFill>
                <a:latin typeface="Segoe"/>
                <a:ea typeface="ＭＳ ゴシック"/>
              </a:rPr>
              <a:t>When correcting spelling and grammar in Word</a:t>
            </a:r>
            <a:r>
              <a:rPr lang="en-US">
                <a:solidFill>
                  <a:srgbClr val="000000"/>
                </a:solidFill>
                <a:latin typeface="Segoe"/>
                <a:ea typeface="ＭＳ ゴシック"/>
              </a:rPr>
              <a:t> section, click the </a:t>
            </a:r>
            <a:r>
              <a:rPr lang="en-US" b="1">
                <a:solidFill>
                  <a:srgbClr val="000000"/>
                </a:solidFill>
                <a:latin typeface="Segoe"/>
                <a:ea typeface="ＭＳ ゴシック"/>
              </a:rPr>
              <a:t>Recheck Document</a:t>
            </a:r>
            <a:r>
              <a:rPr lang="en-US">
                <a:solidFill>
                  <a:srgbClr val="000000"/>
                </a:solidFill>
                <a:latin typeface="Segoe"/>
                <a:ea typeface="ＭＳ ゴシック"/>
              </a:rPr>
              <a:t> button.</a:t>
            </a:r>
          </a:p>
          <a:p>
            <a:pPr lvl="1" rtl="0">
              <a:buAutoNum type="arabicPeriod" startAt="4"/>
            </a:pP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880767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Grammar Settings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A prompt appears stating that This operation resets the spelling checker and the grammar checker so that Words will recheck words and grammar you previously checked and chose to ignore. Do you want to continue? Click</a:t>
            </a:r>
            <a:r>
              <a:rPr lang="en-US" b="1" i="0" u="none" strike="noStrike" baseline="0" smtClean="0">
                <a:solidFill>
                  <a:srgbClr val="000000"/>
                </a:solidFill>
                <a:latin typeface="Segoe"/>
                <a:ea typeface="ＭＳ ゴシック"/>
              </a:rPr>
              <a:t> Yes</a:t>
            </a:r>
            <a:r>
              <a:rPr lang="en-US" b="0" i="0" u="none" strike="noStrike" baseline="0" smtClean="0">
                <a:solidFill>
                  <a:srgbClr val="000000"/>
                </a:solidFill>
                <a:latin typeface="Times New Roman"/>
                <a:ea typeface="ＭＳ ゴシック"/>
              </a:rPr>
              <a:t>.</a:t>
            </a:r>
          </a:p>
          <a:p>
            <a:pPr lvl="1">
              <a:buFont typeface="+mj-lt"/>
              <a:buAutoNum type="arabicPeriod" startAt="9"/>
            </a:pPr>
            <a:r>
              <a:rPr lang="en-US">
                <a:solidFill>
                  <a:srgbClr val="000000"/>
                </a:solidFill>
                <a:latin typeface="Segoe"/>
                <a:ea typeface="ＭＳ ゴシック"/>
              </a:rPr>
              <a:t>Click </a:t>
            </a:r>
            <a:r>
              <a:rPr lang="en-US" b="1">
                <a:solidFill>
                  <a:srgbClr val="000000"/>
                </a:solidFill>
                <a:latin typeface="Segoe"/>
                <a:ea typeface="ＭＳ ゴシック"/>
              </a:rPr>
              <a:t>OK</a:t>
            </a:r>
            <a:r>
              <a:rPr lang="en-US">
                <a:solidFill>
                  <a:srgbClr val="000000"/>
                </a:solidFill>
                <a:latin typeface="Segoe"/>
                <a:ea typeface="ＭＳ ゴシック"/>
              </a:rPr>
              <a:t> to close the </a:t>
            </a:r>
            <a:r>
              <a:rPr lang="en-US" i="1">
                <a:solidFill>
                  <a:srgbClr val="000000"/>
                </a:solidFill>
                <a:latin typeface="Segoe"/>
                <a:ea typeface="ＭＳ ゴシック"/>
              </a:rPr>
              <a:t>Word Options</a:t>
            </a:r>
            <a:r>
              <a:rPr lang="en-US">
                <a:solidFill>
                  <a:srgbClr val="000000"/>
                </a:solidFill>
                <a:latin typeface="Segoe"/>
                <a:ea typeface="ＭＳ ゴシック"/>
              </a:rPr>
              <a:t> dialog box. Word flags and marks the punctuation at the end of sentences with a blue wavy line because there is only one space, and we selected 2. Notice in the second paragraph, the document flags </a:t>
            </a:r>
            <a:r>
              <a:rPr lang="en-US" i="1">
                <a:solidFill>
                  <a:srgbClr val="000000"/>
                </a:solidFill>
                <a:latin typeface="Segoe"/>
                <a:ea typeface="ＭＳ ゴシック"/>
              </a:rPr>
              <a:t>are issued</a:t>
            </a:r>
            <a:r>
              <a:rPr lang="en-US">
                <a:solidFill>
                  <a:srgbClr val="000000"/>
                </a:solidFill>
                <a:latin typeface="Times New Roman"/>
                <a:ea typeface="ＭＳ ゴシック"/>
              </a:rPr>
              <a:t>.</a:t>
            </a:r>
          </a:p>
          <a:p>
            <a:pPr lvl="1">
              <a:buAutoNum type="arabicPeriod" startAt="9"/>
            </a:pPr>
            <a:r>
              <a:rPr lang="en-US">
                <a:solidFill>
                  <a:srgbClr val="000000"/>
                </a:solidFill>
                <a:latin typeface="Segoe"/>
                <a:ea typeface="ＭＳ ゴシック"/>
              </a:rPr>
              <a:t>Right-click on the phrase and a pop-up menu appears. It states “Passive Voice (consider revising).”</a:t>
            </a:r>
          </a:p>
          <a:p>
            <a:pPr lvl="1">
              <a:buAutoNum type="arabicPeriod" startAt="9"/>
            </a:pPr>
            <a:r>
              <a:rPr lang="en-US">
                <a:solidFill>
                  <a:srgbClr val="000000"/>
                </a:solidFill>
                <a:latin typeface="Segoe"/>
                <a:ea typeface="ＭＳ ゴシック"/>
              </a:rPr>
              <a:t>Press ESC to close the pop-up menu.</a:t>
            </a:r>
          </a:p>
          <a:p>
            <a:pPr lvl="1" rtl="0">
              <a:buFont typeface="+mj-lt"/>
              <a:buAutoNum type="arabicPeriod" startAt="8"/>
            </a:pPr>
            <a:endParaRPr lang="en-US" b="1"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2339317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8" name="Picture 7" descr="0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0"/>
            <a:ext cx="8060267" cy="2571571"/>
          </a:xfrm>
          <a:prstGeom prst="rect">
            <a:avLst/>
          </a:prstGeom>
        </p:spPr>
      </p:pic>
    </p:spTree>
    <p:extLst>
      <p:ext uri="{BB962C8B-B14F-4D97-AF65-F5344CB8AC3E}">
        <p14:creationId xmlns:p14="http://schemas.microsoft.com/office/powerpoint/2010/main" val="1072125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Grammar Settings</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Repeat steps 1 and 2 to open the </a:t>
            </a:r>
            <a:r>
              <a:rPr lang="en-US" b="0" i="1" u="none" strike="noStrike" baseline="0" smtClean="0">
                <a:solidFill>
                  <a:srgbClr val="000000"/>
                </a:solidFill>
                <a:latin typeface="Segoe"/>
                <a:ea typeface="ＭＳ ゴシック"/>
              </a:rPr>
              <a:t>Grammar Settings</a:t>
            </a:r>
            <a:r>
              <a:rPr lang="en-US" b="0" i="0" u="none" strike="noStrike" baseline="0" smtClean="0">
                <a:solidFill>
                  <a:srgbClr val="000000"/>
                </a:solidFill>
                <a:latin typeface="Segoe"/>
                <a:ea typeface="ＭＳ ゴシック"/>
              </a:rPr>
              <a:t> dialog box.</a:t>
            </a:r>
          </a:p>
          <a:p>
            <a:pPr lvl="1" rtl="0">
              <a:buAutoNum type="arabicPeriod" startAt="12"/>
            </a:pPr>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Require</a:t>
            </a:r>
            <a:r>
              <a:rPr lang="en-US" b="0" i="0" u="none" strike="noStrike" baseline="0" smtClean="0">
                <a:solidFill>
                  <a:srgbClr val="000000"/>
                </a:solidFill>
                <a:latin typeface="Segoe"/>
                <a:ea typeface="ＭＳ ゴシック"/>
              </a:rPr>
              <a:t> section, click the drop-down arrow to change the </a:t>
            </a:r>
            <a:r>
              <a:rPr lang="en-US" b="0" i="1" u="none" strike="noStrike" baseline="0" smtClean="0">
                <a:solidFill>
                  <a:srgbClr val="000000"/>
                </a:solidFill>
                <a:latin typeface="Segoe"/>
                <a:ea typeface="ＭＳ ゴシック"/>
              </a:rPr>
              <a:t>Spaces required between sentences</a:t>
            </a:r>
            <a:r>
              <a:rPr lang="en-US" b="0" i="0" u="none" strike="noStrike" baseline="0" smtClean="0">
                <a:solidFill>
                  <a:srgbClr val="000000"/>
                </a:solidFill>
                <a:latin typeface="Segoe"/>
                <a:ea typeface="ＭＳ ゴシック"/>
              </a:rPr>
              <a:t> setting to </a:t>
            </a:r>
            <a:r>
              <a:rPr lang="en-US" b="1" i="0" u="none" strike="noStrike" baseline="0" smtClean="0">
                <a:solidFill>
                  <a:srgbClr val="000000"/>
                </a:solidFill>
                <a:latin typeface="Segoe"/>
                <a:ea typeface="ＭＳ ゴシック"/>
              </a:rPr>
              <a:t>don’t check</a:t>
            </a:r>
            <a:r>
              <a:rPr lang="en-US" b="0" i="0" u="none" strike="noStrike" baseline="0" smtClean="0">
                <a:solidFill>
                  <a:srgbClr val="000000"/>
                </a:solidFill>
                <a:latin typeface="Times New Roman"/>
                <a:ea typeface="ＭＳ ゴシック"/>
              </a:rPr>
              <a:t>.</a:t>
            </a:r>
          </a:p>
          <a:p>
            <a:pPr lvl="1" rtl="0">
              <a:buAutoNum type="arabicPeriod" startAt="12"/>
            </a:pPr>
            <a:r>
              <a:rPr lang="en-US" b="0" i="0" u="none" strike="noStrike" baseline="0" smtClean="0">
                <a:solidFill>
                  <a:srgbClr val="000000"/>
                </a:solidFill>
                <a:latin typeface="Segoe"/>
                <a:ea typeface="ＭＳ ゴシック"/>
              </a:rPr>
              <a:t>Scroll down and disable all </a:t>
            </a:r>
            <a:r>
              <a:rPr lang="en-US" b="0" i="1" u="none" strike="noStrike" baseline="0" smtClean="0">
                <a:solidFill>
                  <a:srgbClr val="000000"/>
                </a:solidFill>
                <a:latin typeface="Segoe"/>
                <a:ea typeface="ＭＳ ゴシック"/>
              </a:rPr>
              <a:t>Styles</a:t>
            </a:r>
            <a:r>
              <a:rPr lang="en-US" b="0" i="0" u="none" strike="noStrike" baseline="0" smtClean="0">
                <a:solidFill>
                  <a:srgbClr val="000000"/>
                </a:solidFill>
                <a:latin typeface="Segoe"/>
                <a:ea typeface="ＭＳ ゴシック"/>
              </a:rPr>
              <a:t> with the exception of </a:t>
            </a:r>
            <a:r>
              <a:rPr lang="en-US" b="1" i="0" u="none" strike="noStrike" baseline="0" smtClean="0">
                <a:solidFill>
                  <a:srgbClr val="000000"/>
                </a:solidFill>
                <a:latin typeface="Segoe"/>
                <a:ea typeface="ＭＳ ゴシック"/>
              </a:rPr>
              <a:t>Clichés,</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Colloquialisms, and Jargons</a:t>
            </a:r>
            <a:r>
              <a:rPr lang="en-US" b="0" i="0" u="none" strike="noStrike" baseline="0" smtClean="0">
                <a:solidFill>
                  <a:srgbClr val="000000"/>
                </a:solidFill>
                <a:latin typeface="Segoe"/>
                <a:ea typeface="ＭＳ ゴシック"/>
              </a:rPr>
              <a:t>. One style is kept active. </a:t>
            </a:r>
          </a:p>
          <a:p>
            <a:pPr lvl="1" rtl="0">
              <a:buAutoNum type="arabicPeriod" startAt="12"/>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2618545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Change the Grammar Settings</a:t>
            </a:r>
          </a:p>
        </p:txBody>
      </p:sp>
      <p:sp>
        <p:nvSpPr>
          <p:cNvPr id="3" name="Text Placeholder 2"/>
          <p:cNvSpPr>
            <a:spLocks noGrp="1"/>
          </p:cNvSpPr>
          <p:nvPr>
            <p:ph type="body" idx="1"/>
          </p:nvPr>
        </p:nvSpPr>
        <p:spPr/>
        <p:txBody>
          <a:bodyPr/>
          <a:lstStyle/>
          <a:p>
            <a:pPr lvl="1" rtl="0">
              <a:buFont typeface="+mj-lt"/>
              <a:buAutoNum type="arabicPeriod" startAt="16"/>
            </a:pPr>
            <a:r>
              <a:rPr lang="cs-CZ" b="0" i="0" u="none" strike="noStrike" baseline="0" smtClean="0">
                <a:solidFill>
                  <a:srgbClr val="000000"/>
                </a:solidFill>
                <a:latin typeface="Segoe"/>
                <a:ea typeface="ＭＳ ゴシック"/>
              </a:rPr>
              <a:t>In the </a:t>
            </a:r>
            <a:r>
              <a:rPr lang="cs-CZ" b="0" i="1" u="none" strike="noStrike" baseline="0" smtClean="0">
                <a:solidFill>
                  <a:srgbClr val="000000"/>
                </a:solidFill>
                <a:latin typeface="Segoe"/>
                <a:ea typeface="ＭＳ ゴシック"/>
              </a:rPr>
              <a:t>Word Options</a:t>
            </a:r>
            <a:r>
              <a:rPr lang="cs-CZ" b="0" i="0" u="none" strike="noStrike" baseline="0" smtClean="0">
                <a:solidFill>
                  <a:srgbClr val="000000"/>
                </a:solidFill>
                <a:latin typeface="Segoe"/>
                <a:ea typeface="ＭＳ ゴシック"/>
              </a:rPr>
              <a:t> dialog box, under </a:t>
            </a:r>
            <a:r>
              <a:rPr lang="cs-CZ" b="0" i="1" u="none" strike="noStrike" baseline="0" smtClean="0">
                <a:solidFill>
                  <a:srgbClr val="000000"/>
                </a:solidFill>
                <a:latin typeface="Segoe"/>
                <a:ea typeface="ＭＳ ゴシック"/>
              </a:rPr>
              <a:t>When correcting spelling and grammar in Word</a:t>
            </a:r>
            <a:r>
              <a:rPr lang="cs-CZ" b="0" i="0" u="none" strike="noStrike" baseline="0" smtClean="0">
                <a:solidFill>
                  <a:srgbClr val="000000"/>
                </a:solidFill>
                <a:latin typeface="Segoe"/>
                <a:ea typeface="ＭＳ ゴシック"/>
              </a:rPr>
              <a:t> section, click the </a:t>
            </a:r>
            <a:r>
              <a:rPr lang="cs-CZ" b="1" i="0" u="none" strike="noStrike" baseline="0" smtClean="0">
                <a:solidFill>
                  <a:srgbClr val="000000"/>
                </a:solidFill>
                <a:latin typeface="Segoe"/>
                <a:ea typeface="ＭＳ ゴシック"/>
              </a:rPr>
              <a:t>Recheck Document</a:t>
            </a:r>
            <a:r>
              <a:rPr lang="cs-CZ" b="0" i="0" u="none" strike="noStrike" baseline="0" smtClean="0">
                <a:solidFill>
                  <a:srgbClr val="000000"/>
                </a:solidFill>
                <a:latin typeface="Segoe"/>
                <a:ea typeface="ＭＳ ゴシック"/>
              </a:rPr>
              <a:t> button. A prompt appears stating that This operation resets the spelling checker and the grammar checker so that Word will recheck words and grammar you previously checked and chose to ignore. Do you want to continue? </a:t>
            </a:r>
          </a:p>
          <a:p>
            <a:pPr lvl="1" rtl="0">
              <a:buAutoNum type="arabicPeriod" startAt="16"/>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Yes</a:t>
            </a:r>
            <a:r>
              <a:rPr lang="cs-CZ" b="0" i="0" u="none" strike="noStrike" baseline="0" smtClean="0">
                <a:solidFill>
                  <a:srgbClr val="000000"/>
                </a:solidFill>
                <a:latin typeface="Segoe"/>
                <a:ea typeface="ＭＳ ゴシック"/>
              </a:rPr>
              <a:t>. </a:t>
            </a:r>
          </a:p>
          <a:p>
            <a:pPr lvl="1" rtl="0">
              <a:buAutoNum type="arabicPeriod" startAt="16"/>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to close the </a:t>
            </a:r>
            <a:r>
              <a:rPr lang="cs-CZ" b="0" i="1" u="none" strike="noStrike" baseline="0" smtClean="0">
                <a:solidFill>
                  <a:srgbClr val="000000"/>
                </a:solidFill>
                <a:latin typeface="Segoe"/>
                <a:ea typeface="ＭＳ ゴシック"/>
              </a:rPr>
              <a:t>Word Options</a:t>
            </a:r>
            <a:r>
              <a:rPr lang="cs-CZ" b="0" i="0" u="none" strike="noStrike" baseline="0" smtClean="0">
                <a:solidFill>
                  <a:srgbClr val="000000"/>
                </a:solidFill>
                <a:latin typeface="Segoe"/>
                <a:ea typeface="ＭＳ ゴシック"/>
              </a:rPr>
              <a:t> dialog box. Notice </a:t>
            </a:r>
            <a:r>
              <a:rPr lang="cs-CZ" b="0" i="1" u="none" strike="noStrike" baseline="0" smtClean="0">
                <a:solidFill>
                  <a:srgbClr val="000000"/>
                </a:solidFill>
                <a:latin typeface="Segoe"/>
                <a:ea typeface="ＭＳ ゴシック"/>
              </a:rPr>
              <a:t>“are issued”</a:t>
            </a:r>
            <a:r>
              <a:rPr lang="cs-CZ" b="0" i="0" u="none" strike="noStrike" baseline="0" smtClean="0">
                <a:solidFill>
                  <a:srgbClr val="000000"/>
                </a:solidFill>
                <a:latin typeface="Segoe"/>
                <a:ea typeface="ＭＳ ゴシック"/>
              </a:rPr>
              <a:t> in the second paragraph is no longer flagged. In the third paragraph, the phrase </a:t>
            </a:r>
            <a:r>
              <a:rPr lang="cs-CZ" b="0" i="1" u="none" strike="noStrike" baseline="0" smtClean="0">
                <a:solidFill>
                  <a:srgbClr val="000000"/>
                </a:solidFill>
                <a:latin typeface="Segoe"/>
                <a:ea typeface="ＭＳ ゴシック"/>
              </a:rPr>
              <a:t>“in the amount of”</a:t>
            </a:r>
            <a:r>
              <a:rPr lang="cs-CZ" b="0" i="0" u="none" strike="noStrike" baseline="0" smtClean="0">
                <a:solidFill>
                  <a:srgbClr val="000000"/>
                </a:solidFill>
                <a:latin typeface="Segoe"/>
                <a:ea typeface="ＭＳ ゴシック"/>
              </a:rPr>
              <a:t> is flagged with a blue wavy line.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3031491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latin typeface="Segoe"/>
                <a:ea typeface="ＭＳ ゴシック"/>
              </a:rPr>
              <a:t>Step by Step: Change the Grammar Settings</a:t>
            </a:r>
            <a:endParaRPr lang="en-US"/>
          </a:p>
        </p:txBody>
      </p:sp>
      <p:sp>
        <p:nvSpPr>
          <p:cNvPr id="3" name="Content Placeholder 2"/>
          <p:cNvSpPr>
            <a:spLocks noGrp="1"/>
          </p:cNvSpPr>
          <p:nvPr>
            <p:ph idx="1"/>
          </p:nvPr>
        </p:nvSpPr>
        <p:spPr/>
        <p:txBody>
          <a:bodyPr/>
          <a:lstStyle/>
          <a:p>
            <a:pPr lvl="1">
              <a:buFont typeface="+mj-lt"/>
              <a:buAutoNum type="arabicPeriod" startAt="19"/>
            </a:pPr>
            <a:r>
              <a:rPr lang="cs-CZ">
                <a:solidFill>
                  <a:srgbClr val="000000"/>
                </a:solidFill>
                <a:latin typeface="Segoe"/>
                <a:ea typeface="ＭＳ ゴシック"/>
              </a:rPr>
              <a:t>When you right-click on the phrase, the pop-up menu appears with a suggestion to change to </a:t>
            </a:r>
            <a:r>
              <a:rPr lang="cs-CZ" i="1">
                <a:solidFill>
                  <a:srgbClr val="000000"/>
                </a:solidFill>
                <a:latin typeface="Segoe"/>
                <a:ea typeface="ＭＳ ゴシック"/>
              </a:rPr>
              <a:t>for</a:t>
            </a:r>
            <a:r>
              <a:rPr lang="cs-CZ">
                <a:solidFill>
                  <a:srgbClr val="000000"/>
                </a:solidFill>
                <a:latin typeface="Segoe"/>
                <a:ea typeface="ＭＳ ゴシック"/>
              </a:rPr>
              <a:t>. Click on the word to accept the suggestion. This is a word or phrase that may be overused or unnecessary to the meaning of your sentence. To quit checking for these types of style errors, you repeat steps 7–10 to disable Clichés, Colloquialisms, and Jargons.</a:t>
            </a:r>
          </a:p>
          <a:p>
            <a:pPr lvl="1">
              <a:buAutoNum type="arabicPeriod" startAt="19"/>
            </a:pPr>
            <a:r>
              <a:rPr lang="cs-CZ">
                <a:solidFill>
                  <a:srgbClr val="000000"/>
                </a:solidFill>
                <a:latin typeface="Segoe"/>
                <a:ea typeface="ＭＳ ゴシック"/>
              </a:rPr>
              <a:t>Repeat steps 1–3 to open the </a:t>
            </a:r>
            <a:r>
              <a:rPr lang="cs-CZ" i="1">
                <a:solidFill>
                  <a:srgbClr val="000000"/>
                </a:solidFill>
                <a:latin typeface="Segoe"/>
                <a:ea typeface="ＭＳ ゴシック"/>
              </a:rPr>
              <a:t>Grammar Settings</a:t>
            </a:r>
            <a:r>
              <a:rPr lang="cs-CZ">
                <a:solidFill>
                  <a:srgbClr val="000000"/>
                </a:solidFill>
                <a:latin typeface="Segoe"/>
                <a:ea typeface="ＭＳ ゴシック"/>
              </a:rPr>
              <a:t> dialog box. Click the </a:t>
            </a:r>
            <a:r>
              <a:rPr lang="cs-CZ" b="1">
                <a:solidFill>
                  <a:srgbClr val="000000"/>
                </a:solidFill>
                <a:latin typeface="Segoe"/>
                <a:ea typeface="ＭＳ ゴシック"/>
              </a:rPr>
              <a:t>Writing Style </a:t>
            </a:r>
            <a:r>
              <a:rPr lang="cs-CZ">
                <a:solidFill>
                  <a:srgbClr val="000000"/>
                </a:solidFill>
                <a:latin typeface="Segoe"/>
                <a:ea typeface="ＭＳ ゴシック"/>
              </a:rPr>
              <a:t>command box</a:t>
            </a:r>
            <a:r>
              <a:rPr lang="cs-CZ" b="1">
                <a:solidFill>
                  <a:srgbClr val="000000"/>
                </a:solidFill>
                <a:latin typeface="Segoe"/>
                <a:ea typeface="ＭＳ ゴシック"/>
              </a:rPr>
              <a:t> </a:t>
            </a:r>
            <a:r>
              <a:rPr lang="cs-CZ">
                <a:solidFill>
                  <a:srgbClr val="000000"/>
                </a:solidFill>
                <a:latin typeface="Segoe"/>
                <a:ea typeface="ＭＳ ゴシック"/>
              </a:rPr>
              <a:t>drop-down arrow and select </a:t>
            </a:r>
            <a:r>
              <a:rPr lang="cs-CZ" b="1">
                <a:solidFill>
                  <a:srgbClr val="000000"/>
                </a:solidFill>
                <a:latin typeface="Segoe"/>
                <a:ea typeface="ＭＳ ゴシック"/>
              </a:rPr>
              <a:t>Grammar Only </a:t>
            </a:r>
            <a:r>
              <a:rPr lang="cs-CZ">
                <a:solidFill>
                  <a:srgbClr val="000000"/>
                </a:solidFill>
                <a:latin typeface="Segoe"/>
                <a:ea typeface="ＭＳ ゴシック"/>
              </a:rPr>
              <a:t>to set the tool for checking the document’s grammar.</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251450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latin typeface="Segoe"/>
                <a:ea typeface="ＭＳ ゴシック"/>
              </a:rPr>
              <a:t>Step by Step: Change the Grammar Settings</a:t>
            </a:r>
            <a:endParaRPr lang="en-US"/>
          </a:p>
        </p:txBody>
      </p:sp>
      <p:sp>
        <p:nvSpPr>
          <p:cNvPr id="3" name="Content Placeholder 2"/>
          <p:cNvSpPr>
            <a:spLocks noGrp="1"/>
          </p:cNvSpPr>
          <p:nvPr>
            <p:ph idx="1"/>
          </p:nvPr>
        </p:nvSpPr>
        <p:spPr/>
        <p:txBody>
          <a:bodyPr/>
          <a:lstStyle/>
          <a:p>
            <a:pPr lvl="1">
              <a:buFont typeface="Arial"/>
              <a:buChar char="•"/>
            </a:pPr>
            <a:r>
              <a:rPr lang="cs-CZ">
                <a:solidFill>
                  <a:srgbClr val="000000"/>
                </a:solidFill>
                <a:latin typeface="Segoe"/>
                <a:ea typeface="ＭＳ ゴシック"/>
              </a:rPr>
              <a:t>Notice </a:t>
            </a:r>
            <a:r>
              <a:rPr lang="cs-CZ" i="1">
                <a:solidFill>
                  <a:srgbClr val="000000"/>
                </a:solidFill>
                <a:latin typeface="Segoe"/>
                <a:ea typeface="ＭＳ ゴシック"/>
              </a:rPr>
              <a:t>“are issued”</a:t>
            </a:r>
            <a:r>
              <a:rPr lang="cs-CZ">
                <a:solidFill>
                  <a:srgbClr val="000000"/>
                </a:solidFill>
                <a:latin typeface="Segoe"/>
                <a:ea typeface="ＭＳ ゴシック"/>
              </a:rPr>
              <a:t> in the second paragraph is no longer flagged. In the third paragraph, the phrase </a:t>
            </a:r>
            <a:r>
              <a:rPr lang="cs-CZ" i="1">
                <a:solidFill>
                  <a:srgbClr val="000000"/>
                </a:solidFill>
                <a:latin typeface="Segoe"/>
                <a:ea typeface="ＭＳ ゴシック"/>
              </a:rPr>
              <a:t>“in the amount of”</a:t>
            </a:r>
            <a:r>
              <a:rPr lang="cs-CZ">
                <a:solidFill>
                  <a:srgbClr val="000000"/>
                </a:solidFill>
                <a:latin typeface="Segoe"/>
                <a:ea typeface="ＭＳ ゴシック"/>
              </a:rPr>
              <a:t> is flagged with a blue wavy line.</a:t>
            </a:r>
          </a:p>
          <a:p>
            <a:pPr lvl="1">
              <a:buAutoNum type="arabicPeriod" startAt="21"/>
            </a:pPr>
            <a:r>
              <a:rPr lang="cs-CZ">
                <a:solidFill>
                  <a:srgbClr val="000000"/>
                </a:solidFill>
                <a:latin typeface="Segoe"/>
                <a:ea typeface="ＭＳ ゴシック"/>
              </a:rPr>
              <a:t>Click </a:t>
            </a:r>
            <a:r>
              <a:rPr lang="cs-CZ" b="1">
                <a:solidFill>
                  <a:srgbClr val="000000"/>
                </a:solidFill>
                <a:latin typeface="Segoe"/>
                <a:ea typeface="ＭＳ ゴシック"/>
              </a:rPr>
              <a:t>OK</a:t>
            </a:r>
            <a:r>
              <a:rPr lang="cs-CZ">
                <a:solidFill>
                  <a:srgbClr val="000000"/>
                </a:solidFill>
                <a:latin typeface="Segoe"/>
                <a:ea typeface="ＭＳ ゴシック"/>
              </a:rPr>
              <a:t> to apply changes.</a:t>
            </a:r>
          </a:p>
          <a:p>
            <a:pPr lvl="1">
              <a:buAutoNum type="arabicPeriod" startAt="21"/>
            </a:pPr>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your document in the lesson folder on your flash drive.</a:t>
            </a:r>
          </a:p>
          <a:p>
            <a:pPr lvl="0"/>
            <a:r>
              <a:rPr lang="cs-CZ" b="1">
                <a:latin typeface="Segoe"/>
                <a:ea typeface="ＭＳ ゴシック"/>
              </a:rPr>
              <a:t>PAUSE. LEAVE</a:t>
            </a:r>
            <a:r>
              <a:rPr lang="cs-CZ">
                <a:latin typeface="Segoe"/>
                <a:ea typeface="ＭＳ ゴシック"/>
              </a:rPr>
              <a:t> the document open to use in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2934767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Understanding the Meaning of a Word</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Microsoft Word has added a new command to learn the meaning of a word. </a:t>
            </a:r>
          </a:p>
          <a:p>
            <a:pPr lvl="0" rtl="0"/>
            <a:r>
              <a:rPr lang="cs-CZ" b="0" i="0" u="none" strike="noStrike" baseline="0" smtClean="0">
                <a:latin typeface="Segoe"/>
                <a:ea typeface="ＭＳ ゴシック"/>
              </a:rPr>
              <a:t>This is beneficial to you especially when a dictionary is not available. </a:t>
            </a:r>
          </a:p>
          <a:p>
            <a:pPr lvl="0" rtl="0"/>
            <a:r>
              <a:rPr lang="cs-CZ" b="0" i="0" u="none" strike="noStrike" baseline="0" smtClean="0">
                <a:latin typeface="Segoe"/>
                <a:ea typeface="ＭＳ ゴシック"/>
              </a:rPr>
              <a:t>Before clicking on the Define button, you need to install the dictionary in your computer.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2550995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Understand the Meaning of a Word</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Define      button. </a:t>
            </a:r>
          </a:p>
          <a:p>
            <a:pPr lvl="1" rtl="0"/>
            <a:r>
              <a:rPr lang="cs-CZ" b="0" i="0" u="none" strike="noStrike" baseline="0" smtClean="0">
                <a:solidFill>
                  <a:srgbClr val="000000"/>
                </a:solidFill>
                <a:latin typeface="Segoe"/>
                <a:ea typeface="ＭＳ ゴシック"/>
              </a:rPr>
              <a:t>The Dictionaries task pane opens with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options of free dictionaries to install as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shown at right. The terms and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conditions, and privacy policy links are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available for review and acceptance.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The ratings for each dictionary is also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shown.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def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828800"/>
            <a:ext cx="368300" cy="444126"/>
          </a:xfrm>
          <a:prstGeom prst="rect">
            <a:avLst/>
          </a:prstGeom>
        </p:spPr>
      </p:pic>
      <p:pic>
        <p:nvPicPr>
          <p:cNvPr id="10" name="Picture 9" descr="09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440" y="1549401"/>
            <a:ext cx="1849757" cy="4495800"/>
          </a:xfrm>
          <a:prstGeom prst="rect">
            <a:avLst/>
          </a:prstGeom>
        </p:spPr>
      </p:pic>
    </p:spTree>
    <p:extLst>
      <p:ext uri="{BB962C8B-B14F-4D97-AF65-F5344CB8AC3E}">
        <p14:creationId xmlns:p14="http://schemas.microsoft.com/office/powerpoint/2010/main" val="360249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Understand the Meaning of a Word</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Click the</a:t>
            </a:r>
            <a:r>
              <a:rPr lang="cs-CZ" b="1" i="0" u="none" strike="noStrike" baseline="0" smtClean="0">
                <a:solidFill>
                  <a:srgbClr val="000000"/>
                </a:solidFill>
                <a:latin typeface="Segoe"/>
                <a:ea typeface="ＭＳ ゴシック"/>
              </a:rPr>
              <a:t> Download</a:t>
            </a:r>
            <a:r>
              <a:rPr lang="cs-CZ" b="0" i="0" u="none" strike="noStrike" baseline="0" smtClean="0">
                <a:solidFill>
                  <a:srgbClr val="000000"/>
                </a:solidFill>
                <a:latin typeface="Segoe"/>
                <a:ea typeface="ＭＳ ゴシック"/>
              </a:rPr>
              <a:t> button under </a:t>
            </a:r>
            <a:br>
              <a:rPr lang="cs-CZ" b="0" i="0" u="none" strike="noStrike" baseline="0" smtClean="0">
                <a:solidFill>
                  <a:srgbClr val="000000"/>
                </a:solidFill>
                <a:latin typeface="Segoe"/>
                <a:ea typeface="ＭＳ ゴシック"/>
              </a:rPr>
            </a:br>
            <a:r>
              <a:rPr lang="cs-CZ" b="0" i="1" u="none" strike="noStrike" baseline="0" smtClean="0">
                <a:solidFill>
                  <a:srgbClr val="000000"/>
                </a:solidFill>
                <a:latin typeface="Segoe"/>
                <a:ea typeface="ＭＳ ゴシック"/>
              </a:rPr>
              <a:t>English Dictionary</a:t>
            </a:r>
            <a:r>
              <a:rPr lang="cs-CZ" b="0" i="0" u="none" strike="noStrike" baseline="0" smtClean="0">
                <a:solidFill>
                  <a:srgbClr val="000000"/>
                </a:solidFill>
                <a:latin typeface="Segoe"/>
                <a:ea typeface="ＭＳ ゴシック"/>
              </a:rPr>
              <a:t> and begin down-</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loading the dictionary application.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The process for downloading is quick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(right).</a:t>
            </a:r>
          </a:p>
          <a:p>
            <a:pPr lvl="1" rtl="0">
              <a:buAutoNum type="arabicPeriod" startAt="3"/>
            </a:pPr>
            <a:r>
              <a:rPr lang="cs-CZ" b="0" i="0" u="none" strike="noStrike" baseline="0" smtClean="0">
                <a:solidFill>
                  <a:srgbClr val="000000"/>
                </a:solidFill>
                <a:latin typeface="Segoe"/>
                <a:ea typeface="ＭＳ ゴシック"/>
              </a:rPr>
              <a:t>Select </a:t>
            </a:r>
            <a:r>
              <a:rPr lang="cs-CZ" b="0" i="1" u="none" strike="noStrike" baseline="0" smtClean="0">
                <a:solidFill>
                  <a:srgbClr val="000000"/>
                </a:solidFill>
                <a:latin typeface="Segoe"/>
                <a:ea typeface="ＭＳ ゴシック"/>
              </a:rPr>
              <a:t>employment</a:t>
            </a:r>
            <a:r>
              <a:rPr lang="cs-CZ" b="0" i="0" u="none" strike="noStrike" baseline="0" smtClean="0">
                <a:solidFill>
                  <a:srgbClr val="000000"/>
                </a:solidFill>
                <a:latin typeface="Segoe"/>
                <a:ea typeface="ＭＳ ゴシック"/>
              </a:rPr>
              <a:t> in the first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paragraph.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0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440" y="1549401"/>
            <a:ext cx="1849757" cy="4495800"/>
          </a:xfrm>
          <a:prstGeom prst="rect">
            <a:avLst/>
          </a:prstGeom>
        </p:spPr>
      </p:pic>
    </p:spTree>
    <p:extLst>
      <p:ext uri="{BB962C8B-B14F-4D97-AF65-F5344CB8AC3E}">
        <p14:creationId xmlns:p14="http://schemas.microsoft.com/office/powerpoint/2010/main" val="3654993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Understand the Meaning of a Word</a:t>
            </a:r>
          </a:p>
        </p:txBody>
      </p:sp>
      <p:sp>
        <p:nvSpPr>
          <p:cNvPr id="3" name="Text Placeholder 2"/>
          <p:cNvSpPr>
            <a:spLocks noGrp="1"/>
          </p:cNvSpPr>
          <p:nvPr>
            <p:ph type="body" idx="1"/>
          </p:nvPr>
        </p:nvSpPr>
        <p:spPr/>
        <p:txBody>
          <a:bodyPr/>
          <a:lstStyle/>
          <a:p>
            <a:pPr lvl="1" rtl="0">
              <a:buFont typeface="+mj-lt"/>
              <a:buAutoNum type="arabicPeriod" startAt="5"/>
            </a:pPr>
            <a:r>
              <a:rPr lang="cs-CZ" sz="2000" b="0" i="0" u="none" strike="noStrike" baseline="0" smtClean="0">
                <a:solidFill>
                  <a:srgbClr val="000000"/>
                </a:solidFill>
                <a:latin typeface="Segoe"/>
                <a:ea typeface="ＭＳ ゴシック"/>
              </a:rPr>
              <a:t>The definition of the selected text is shown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at right. This </a:t>
            </a:r>
            <a:r>
              <a:rPr lang="cs-CZ" sz="2000" b="0" i="1" u="none" strike="noStrike" baseline="0" smtClean="0">
                <a:solidFill>
                  <a:srgbClr val="000000"/>
                </a:solidFill>
                <a:latin typeface="Segoe"/>
                <a:ea typeface="ＭＳ ゴシック"/>
              </a:rPr>
              <a:t>new</a:t>
            </a:r>
            <a:r>
              <a:rPr lang="cs-CZ" sz="2000" b="0" i="0" u="none" strike="noStrike" baseline="0" smtClean="0">
                <a:solidFill>
                  <a:srgbClr val="000000"/>
                </a:solidFill>
                <a:latin typeface="Segoe"/>
                <a:ea typeface="ＭＳ ゴシック"/>
              </a:rPr>
              <a:t> feature in Word saves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you time from having to manually look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up a word in a dictionary book. You must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be signed into your Microsoft account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before you access this feature.</a:t>
            </a:r>
          </a:p>
          <a:p>
            <a:pPr lvl="1" rtl="0">
              <a:buAutoNum type="arabicPeriod" startAt="5"/>
            </a:pPr>
            <a:r>
              <a:rPr lang="cs-CZ" sz="2000" b="0" i="0" u="none" strike="noStrike" baseline="0" smtClean="0">
                <a:solidFill>
                  <a:srgbClr val="000000"/>
                </a:solidFill>
                <a:latin typeface="Segoe"/>
                <a:ea typeface="ＭＳ ゴシック"/>
              </a:rPr>
              <a:t>Close the Dictionary task pane.</a:t>
            </a:r>
          </a:p>
          <a:p>
            <a:pPr lvl="1" rtl="0">
              <a:buAutoNum type="arabicPeriod" startAt="5"/>
            </a:pPr>
            <a:r>
              <a:rPr lang="cs-CZ" sz="2000" i="0" u="none" strike="noStrike" baseline="0" smtClean="0">
                <a:solidFill>
                  <a:srgbClr val="000000"/>
                </a:solidFill>
                <a:latin typeface="Segoe"/>
                <a:ea typeface="ＭＳ ゴシック"/>
              </a:rPr>
              <a:t> </a:t>
            </a:r>
            <a:r>
              <a:rPr lang="cs-CZ" sz="2000" b="1" i="0" u="none" strike="noStrike" baseline="0" smtClean="0">
                <a:solidFill>
                  <a:srgbClr val="000000"/>
                </a:solidFill>
                <a:latin typeface="Segoe"/>
                <a:ea typeface="ＭＳ ゴシック"/>
              </a:rPr>
              <a:t>SAVE</a:t>
            </a:r>
            <a:r>
              <a:rPr lang="cs-CZ" sz="2000" b="0" i="0" u="none" strike="noStrike" baseline="0" smtClean="0">
                <a:solidFill>
                  <a:srgbClr val="000000"/>
                </a:solidFill>
                <a:latin typeface="Segoe"/>
                <a:ea typeface="ＭＳ ゴシック"/>
              </a:rPr>
              <a:t> the document in the lesson folder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on your flash drive.</a:t>
            </a:r>
          </a:p>
          <a:p>
            <a:pPr lvl="0" rtl="0"/>
            <a:r>
              <a:rPr lang="cs-CZ" sz="2000" b="1" i="0" u="none" strike="noStrike" baseline="0" smtClean="0">
                <a:latin typeface="Segoe"/>
                <a:ea typeface="ＭＳ ゴシック"/>
              </a:rPr>
              <a:t>PAUSE. LEAVE</a:t>
            </a:r>
            <a:r>
              <a:rPr lang="cs-CZ" sz="2000" b="0" i="0" u="none" strike="noStrike" baseline="0" smtClean="0">
                <a:latin typeface="Segoe"/>
                <a:ea typeface="ＭＳ ゴシック"/>
              </a:rPr>
              <a:t> the document open to use in </a:t>
            </a:r>
            <a:br>
              <a:rPr lang="cs-CZ" sz="2000" b="0" i="0" u="none" strike="noStrike" baseline="0" smtClean="0">
                <a:latin typeface="Segoe"/>
                <a:ea typeface="ＭＳ ゴシック"/>
              </a:rPr>
            </a:br>
            <a:r>
              <a:rPr lang="cs-CZ" sz="2000" b="0" i="0" u="none" strike="noStrike" baseline="0" smtClean="0">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9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524000"/>
            <a:ext cx="2105190" cy="4241800"/>
          </a:xfrm>
          <a:prstGeom prst="rect">
            <a:avLst/>
          </a:prstGeom>
        </p:spPr>
      </p:pic>
    </p:spTree>
    <p:extLst>
      <p:ext uri="{BB962C8B-B14F-4D97-AF65-F5344CB8AC3E}">
        <p14:creationId xmlns:p14="http://schemas.microsoft.com/office/powerpoint/2010/main" val="1986585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Finding Words Using the Thesaurus</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A Thesaurus provides a listing of synonyms and antonyms of common words to help you expand your choice of words in your document. </a:t>
            </a:r>
          </a:p>
          <a:p>
            <a:pPr lvl="0" rtl="0"/>
            <a:r>
              <a:rPr lang="cs-CZ" b="0" i="0" u="none" strike="noStrike" baseline="0" smtClean="0">
                <a:latin typeface="Segoe"/>
                <a:ea typeface="ＭＳ ゴシック"/>
              </a:rPr>
              <a:t>A </a:t>
            </a:r>
            <a:r>
              <a:rPr lang="cs-CZ" b="1" i="1" u="none" strike="noStrike" baseline="0" smtClean="0">
                <a:latin typeface="Segoe"/>
                <a:ea typeface="ＭＳ ゴシック"/>
              </a:rPr>
              <a:t>synonym</a:t>
            </a:r>
            <a:r>
              <a:rPr lang="cs-CZ" b="0" i="0" u="none" strike="noStrike" baseline="0" smtClean="0">
                <a:latin typeface="Segoe"/>
                <a:ea typeface="ＭＳ ゴシック"/>
              </a:rPr>
              <a:t> is defined as a word that has the same meaning as another word (for example, good and great). </a:t>
            </a:r>
          </a:p>
          <a:p>
            <a:pPr lvl="0" rtl="0"/>
            <a:r>
              <a:rPr lang="cs-CZ" b="0" i="0" u="none" strike="noStrike" baseline="0" smtClean="0">
                <a:latin typeface="Segoe"/>
                <a:ea typeface="ＭＳ ゴシック"/>
              </a:rPr>
              <a:t>An </a:t>
            </a:r>
            <a:r>
              <a:rPr lang="cs-CZ" b="1" i="1" u="none" strike="noStrike" baseline="0" smtClean="0">
                <a:latin typeface="Segoe"/>
                <a:ea typeface="ＭＳ ゴシック"/>
              </a:rPr>
              <a:t>antonym</a:t>
            </a:r>
            <a:r>
              <a:rPr lang="cs-CZ" b="0" i="0" u="none" strike="noStrike" baseline="0" smtClean="0">
                <a:latin typeface="Segoe"/>
                <a:ea typeface="ＭＳ ゴシック"/>
              </a:rPr>
              <a:t> is the opposite meaning of the word (such as good and bad). </a:t>
            </a:r>
          </a:p>
          <a:p>
            <a:pPr lvl="0" rtl="0"/>
            <a:r>
              <a:rPr lang="cs-CZ" b="0" i="0" u="none" strike="noStrike" baseline="0" smtClean="0">
                <a:latin typeface="Segoe"/>
                <a:ea typeface="ＭＳ ゴシック"/>
              </a:rPr>
              <a:t>The Thesaurus is a great tool to use when working on research papers or other documents and will assist you in avoiding using the same words multiple times. </a:t>
            </a:r>
          </a:p>
          <a:p>
            <a:r>
              <a:rPr lang="cs-CZ">
                <a:latin typeface="Segoe"/>
                <a:ea typeface="ＭＳ ゴシック"/>
              </a:rPr>
              <a:t>If you have difficulty in pronouncing a word, you can hear how the word is pronounced in the Thesaurus task pane. </a:t>
            </a:r>
          </a:p>
          <a:p>
            <a:pPr lvl="0"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686890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Find Words Using the Thesaurus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a:t>
            </a:r>
            <a:br>
              <a:rPr lang="cs-CZ" b="0" i="0" u="none" strike="noStrike" baseline="0" smtClean="0">
                <a:latin typeface="Segoe"/>
                <a:ea typeface="ＭＳ ゴシック"/>
              </a:rPr>
            </a:br>
            <a:r>
              <a:rPr lang="cs-CZ" b="0" i="0" u="none" strike="noStrike" baseline="0" smtClean="0">
                <a:latin typeface="Segoe"/>
                <a:ea typeface="ＭＳ ゴシック"/>
              </a:rPr>
              <a:t>exercise.</a:t>
            </a:r>
          </a:p>
          <a:p>
            <a:pPr lvl="1" rtl="0"/>
            <a:r>
              <a:rPr lang="cs-CZ" b="0" i="0" u="none" strike="noStrike" baseline="0" smtClean="0">
                <a:solidFill>
                  <a:srgbClr val="000000"/>
                </a:solidFill>
                <a:latin typeface="Segoe"/>
                <a:ea typeface="ＭＳ ゴシック"/>
              </a:rPr>
              <a:t>Select </a:t>
            </a:r>
            <a:r>
              <a:rPr lang="cs-CZ" b="1" i="0" u="none" strike="noStrike" baseline="0" smtClean="0">
                <a:solidFill>
                  <a:srgbClr val="000000"/>
                </a:solidFill>
                <a:latin typeface="Segoe"/>
                <a:ea typeface="ＭＳ ゴシック"/>
              </a:rPr>
              <a:t>pleasure</a:t>
            </a:r>
            <a:r>
              <a:rPr lang="cs-CZ" b="0" i="0" u="none" strike="noStrike" baseline="0" smtClean="0">
                <a:solidFill>
                  <a:srgbClr val="000000"/>
                </a:solidFill>
                <a:latin typeface="Segoe"/>
                <a:ea typeface="ＭＳ ゴシック"/>
              </a:rPr>
              <a:t> in the first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paragraph and click the </a:t>
            </a:r>
            <a:br>
              <a:rPr lang="cs-CZ" b="0" i="0" u="none" strike="noStrike" baseline="0" smtClean="0">
                <a:solidFill>
                  <a:srgbClr val="000000"/>
                </a:solidFill>
                <a:latin typeface="Segoe"/>
                <a:ea typeface="ＭＳ ゴシック"/>
              </a:rPr>
            </a:br>
            <a:r>
              <a:rPr lang="cs-CZ" b="1" i="0" u="none" strike="noStrike" baseline="0" smtClean="0">
                <a:solidFill>
                  <a:srgbClr val="000000"/>
                </a:solidFill>
                <a:latin typeface="Segoe"/>
                <a:ea typeface="ＭＳ ゴシック"/>
              </a:rPr>
              <a:t>Thesaurus</a:t>
            </a:r>
            <a:r>
              <a:rPr lang="cs-CZ" b="0" i="0" u="none" strike="noStrike" baseline="0" smtClean="0">
                <a:solidFill>
                  <a:srgbClr val="000000"/>
                </a:solidFill>
                <a:latin typeface="Segoe"/>
                <a:ea typeface="ＭＳ ゴシック"/>
              </a:rPr>
              <a:t>       button.</a:t>
            </a:r>
          </a:p>
          <a:p>
            <a:pPr lvl="1"/>
            <a:r>
              <a:rPr lang="cs-CZ" b="0" i="0" u="none" strike="noStrike" baseline="0" smtClean="0">
                <a:solidFill>
                  <a:srgbClr val="000000"/>
                </a:solidFill>
                <a:latin typeface="Segoe"/>
                <a:ea typeface="ＭＳ ゴシック"/>
              </a:rPr>
              <a:t>The Thesaurus task pane opens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displaying many options to select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as shown at right.</a:t>
            </a:r>
          </a:p>
          <a:p>
            <a:pPr lvl="1" rtl="0"/>
            <a:r>
              <a:rPr lang="cs-CZ" b="0" i="0" u="none" strike="noStrike" baseline="0" smtClean="0">
                <a:solidFill>
                  <a:srgbClr val="000000"/>
                </a:solidFill>
                <a:latin typeface="Segoe"/>
                <a:ea typeface="ＭＳ ゴシック"/>
              </a:rPr>
              <a:t>Click the      icon to hear the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pronunciation of the word.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thesauru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2895600"/>
            <a:ext cx="469900" cy="406400"/>
          </a:xfrm>
          <a:prstGeom prst="rect">
            <a:avLst/>
          </a:prstGeom>
        </p:spPr>
      </p:pic>
      <p:pic>
        <p:nvPicPr>
          <p:cNvPr id="8" name="Picture 7" descr="09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524000"/>
            <a:ext cx="2717183" cy="4648200"/>
          </a:xfrm>
          <a:prstGeom prst="rect">
            <a:avLst/>
          </a:prstGeom>
        </p:spPr>
      </p:pic>
      <p:pic>
        <p:nvPicPr>
          <p:cNvPr id="9" name="Picture 8" descr="volu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4343400"/>
            <a:ext cx="381000" cy="364067"/>
          </a:xfrm>
          <a:prstGeom prst="rect">
            <a:avLst/>
          </a:prstGeom>
        </p:spPr>
      </p:pic>
    </p:spTree>
    <p:extLst>
      <p:ext uri="{BB962C8B-B14F-4D97-AF65-F5344CB8AC3E}">
        <p14:creationId xmlns:p14="http://schemas.microsoft.com/office/powerpoint/2010/main" val="83982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Proofing group on the Review tab contains commands for launching Word’s Spelling and Grammar functions, searching through references, using the Thesaurus, and counting words by characters, paragraphs, and lines. </a:t>
            </a:r>
          </a:p>
          <a:p>
            <a:pPr lvl="0" rtl="0"/>
            <a:r>
              <a:rPr lang="en-US" b="0" i="0" u="none" strike="noStrike" baseline="0" smtClean="0">
                <a:latin typeface="Segoe"/>
                <a:ea typeface="ＭＳ ゴシック"/>
              </a:rPr>
              <a:t>The Language group contains commands for translating words or paragraphs and an option to select a language. </a:t>
            </a:r>
          </a:p>
          <a:p>
            <a:pPr lvl="0" rtl="0"/>
            <a:r>
              <a:rPr lang="en-US" b="0" i="0" u="none" strike="noStrike" baseline="0" smtClean="0">
                <a:latin typeface="Segoe"/>
                <a:ea typeface="ＭＳ ゴシック"/>
              </a:rPr>
              <a:t>These and other commands for reviewing and editing Word documents are located on the Review tab, shown on the next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1159854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Find Words Using the Thesaurus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Replace the word with the synonym </a:t>
            </a:r>
            <a:r>
              <a:rPr lang="cs-CZ" b="0" i="1" u="none" strike="noStrike" baseline="0" smtClean="0">
                <a:solidFill>
                  <a:srgbClr val="000000"/>
                </a:solidFill>
                <a:latin typeface="Segoe"/>
                <a:ea typeface="ＭＳ ゴシック"/>
              </a:rPr>
              <a:t>gratification </a:t>
            </a:r>
            <a:r>
              <a:rPr lang="cs-CZ" b="0" i="0" u="none" strike="noStrike" baseline="0" smtClean="0">
                <a:solidFill>
                  <a:srgbClr val="000000"/>
                </a:solidFill>
                <a:latin typeface="Segoe"/>
                <a:ea typeface="ＭＳ ゴシック"/>
              </a:rPr>
              <a:t>by moving the mouse over </a:t>
            </a:r>
            <a:r>
              <a:rPr lang="cs-CZ" b="0" i="1" u="none" strike="noStrike" baseline="0" smtClean="0">
                <a:solidFill>
                  <a:srgbClr val="000000"/>
                </a:solidFill>
                <a:latin typeface="Segoe"/>
                <a:ea typeface="ＭＳ ゴシック"/>
              </a:rPr>
              <a:t>gratification</a:t>
            </a:r>
            <a:r>
              <a:rPr lang="cs-CZ" b="0" i="0" u="none" strike="noStrike" baseline="0" smtClean="0">
                <a:solidFill>
                  <a:srgbClr val="000000"/>
                </a:solidFill>
                <a:latin typeface="Segoe"/>
                <a:ea typeface="ＭＳ ゴシック"/>
              </a:rPr>
              <a:t> in the Thesaurus task pane, and then click the drop-down arrow and select </a:t>
            </a:r>
            <a:r>
              <a:rPr lang="cs-CZ" b="1" i="0" u="none" strike="noStrike" baseline="0" smtClean="0">
                <a:solidFill>
                  <a:srgbClr val="000000"/>
                </a:solidFill>
                <a:latin typeface="Segoe"/>
                <a:ea typeface="ＭＳ ゴシック"/>
              </a:rPr>
              <a:t>Insert</a:t>
            </a:r>
            <a:r>
              <a:rPr lang="cs-CZ" b="0" i="0" u="none" strike="noStrike" baseline="0" smtClean="0">
                <a:solidFill>
                  <a:srgbClr val="000000"/>
                </a:solidFill>
                <a:latin typeface="Segoe"/>
                <a:ea typeface="ＭＳ ゴシック"/>
              </a:rPr>
              <a:t>. If you click on a word in the task pane, Word displays a new listing of words to choose.</a:t>
            </a:r>
          </a:p>
          <a:p>
            <a:pPr lvl="1" rtl="0">
              <a:buAutoNum type="arabicPeriod" startAt="4"/>
            </a:pPr>
            <a:r>
              <a:rPr lang="cs-CZ" b="0" i="0" u="none" strike="noStrike" baseline="0" smtClean="0">
                <a:solidFill>
                  <a:srgbClr val="000000"/>
                </a:solidFill>
                <a:latin typeface="Segoe"/>
                <a:ea typeface="ＭＳ ゴシック"/>
              </a:rPr>
              <a:t>Close the Thesaurus task pane by clicking the </a:t>
            </a:r>
            <a:r>
              <a:rPr lang="cs-CZ" b="1" i="0" u="none" strike="noStrike" baseline="0" smtClean="0">
                <a:solidFill>
                  <a:srgbClr val="000000"/>
                </a:solidFill>
                <a:latin typeface="Segoe"/>
                <a:ea typeface="ＭＳ ゴシック"/>
              </a:rPr>
              <a:t>Close</a:t>
            </a:r>
            <a:r>
              <a:rPr lang="cs-CZ" b="0" i="0" u="none" strike="noStrike" baseline="0" smtClean="0">
                <a:solidFill>
                  <a:srgbClr val="000000"/>
                </a:solidFill>
                <a:latin typeface="Segoe"/>
                <a:ea typeface="ＭＳ ゴシック"/>
              </a:rPr>
              <a:t> button.</a:t>
            </a:r>
          </a:p>
          <a:p>
            <a:pPr lvl="1" rtl="0">
              <a:buAutoNum type="arabicPeriod" startAt="4"/>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1730234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Configuring AutoCorrect Settings </a:t>
            </a:r>
          </a:p>
        </p:txBody>
      </p:sp>
      <p:sp>
        <p:nvSpPr>
          <p:cNvPr id="3" name="Text Placeholder 2"/>
          <p:cNvSpPr>
            <a:spLocks noGrp="1"/>
          </p:cNvSpPr>
          <p:nvPr>
            <p:ph type="body" idx="1"/>
          </p:nvPr>
        </p:nvSpPr>
        <p:spPr/>
        <p:txBody>
          <a:bodyPr/>
          <a:lstStyle/>
          <a:p>
            <a:pPr lvl="0" rtl="0"/>
            <a:r>
              <a:rPr lang="cs-CZ" sz="2000" b="0" i="0" u="none" strike="noStrike" baseline="0" smtClean="0">
                <a:latin typeface="Segoe"/>
                <a:ea typeface="ＭＳ ゴシック"/>
              </a:rPr>
              <a:t>The Prooﬁng pane of the Word Options dialog box also contains Word’s AutoCorrect setting options. </a:t>
            </a:r>
          </a:p>
          <a:p>
            <a:pPr lvl="0" rtl="0"/>
            <a:r>
              <a:rPr lang="cs-CZ" sz="2000" b="1" i="1" u="none" strike="noStrike" baseline="0" smtClean="0">
                <a:latin typeface="Segoe"/>
                <a:ea typeface="ＭＳ ゴシック"/>
              </a:rPr>
              <a:t>AutoCorrect</a:t>
            </a:r>
            <a:r>
              <a:rPr lang="cs-CZ" sz="2000" b="0" i="0" u="none" strike="noStrike" baseline="0" smtClean="0">
                <a:latin typeface="Segoe"/>
                <a:ea typeface="ＭＳ ゴシック"/>
              </a:rPr>
              <a:t> is a feature that replaces symbols, commonly misspelled words, and abbreviations for specific text strings. For instance, to add the Trademark symbol, type </a:t>
            </a:r>
            <a:r>
              <a:rPr lang="cs-CZ" sz="2000" b="0" i="1" u="none" strike="noStrike" baseline="0" smtClean="0">
                <a:latin typeface="Segoe"/>
                <a:ea typeface="ＭＳ ゴシック"/>
              </a:rPr>
              <a:t>(tm)</a:t>
            </a:r>
            <a:r>
              <a:rPr lang="cs-CZ" sz="2000" b="0" i="0" u="none" strike="noStrike" baseline="0" smtClean="0">
                <a:latin typeface="Segoe"/>
                <a:ea typeface="ＭＳ ゴシック"/>
              </a:rPr>
              <a:t> and it automatically inserts the symbol ™. </a:t>
            </a:r>
          </a:p>
          <a:p>
            <a:pPr lvl="0" rtl="0"/>
            <a:r>
              <a:rPr lang="cs-CZ" sz="2000" b="0" i="0" u="none" strike="noStrike" baseline="0" smtClean="0">
                <a:latin typeface="Segoe"/>
                <a:ea typeface="ＭＳ ゴシック"/>
              </a:rPr>
              <a:t>As you can see, AutoCorrect saves time in typing text. You can manage the list of exceptions in the AutoCorrect Exceptions dialog box, such as not capitalizing the first letter of an abbreviation. </a:t>
            </a:r>
          </a:p>
          <a:p>
            <a:pPr lvl="0"/>
            <a:r>
              <a:rPr lang="cs-CZ" sz="2000">
                <a:latin typeface="Segoe"/>
                <a:ea typeface="ＭＳ ゴシック"/>
              </a:rPr>
              <a:t>You can disregard two initial caps, such as a student ID, or you can customize and add or delete text. </a:t>
            </a:r>
          </a:p>
          <a:p>
            <a:pPr lvl="0"/>
            <a:r>
              <a:rPr lang="cs-CZ" sz="2000">
                <a:latin typeface="Segoe"/>
                <a:ea typeface="ＭＳ ゴシック"/>
              </a:rPr>
              <a:t>AutoCorrect is on by default, but you can use the AutoCorrect options to disable or enable the feature.</a:t>
            </a:r>
          </a:p>
          <a:p>
            <a:pPr lvl="0" rtl="0"/>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1427535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Configure AutoCorrect Options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File</a:t>
            </a:r>
            <a:r>
              <a:rPr lang="cs-CZ" b="0" i="0" u="none" strike="noStrike" baseline="0" smtClean="0">
                <a:solidFill>
                  <a:srgbClr val="000000"/>
                </a:solidFill>
                <a:latin typeface="Segoe"/>
                <a:ea typeface="ＭＳ ゴシック"/>
              </a:rPr>
              <a:t> tab to open the Backstage, and then click </a:t>
            </a:r>
            <a:r>
              <a:rPr lang="cs-CZ" b="1" i="0" u="none" strike="noStrike" baseline="0" smtClean="0">
                <a:solidFill>
                  <a:srgbClr val="000000"/>
                </a:solidFill>
                <a:latin typeface="Segoe"/>
                <a:ea typeface="ＭＳ ゴシック"/>
              </a:rPr>
              <a:t>Options</a:t>
            </a:r>
            <a:r>
              <a:rPr lang="cs-CZ" b="0" i="0" u="none" strike="noStrike" baseline="0" smtClean="0">
                <a:solidFill>
                  <a:srgbClr val="000000"/>
                </a:solidFill>
                <a:latin typeface="Segoe"/>
                <a:ea typeface="ＭＳ ゴシック"/>
              </a:rPr>
              <a:t> to display the </a:t>
            </a:r>
            <a:r>
              <a:rPr lang="cs-CZ" b="0" i="1" u="none" strike="noStrike" baseline="0" smtClean="0">
                <a:solidFill>
                  <a:srgbClr val="000000"/>
                </a:solidFill>
                <a:latin typeface="Segoe"/>
                <a:ea typeface="ＭＳ ゴシック"/>
              </a:rPr>
              <a:t>Word Options</a:t>
            </a:r>
            <a:r>
              <a:rPr lang="cs-CZ" b="0" i="0" u="none" strike="noStrike" baseline="0" smtClean="0">
                <a:solidFill>
                  <a:srgbClr val="000000"/>
                </a:solidFill>
                <a:latin typeface="Segoe"/>
                <a:ea typeface="ＭＳ ゴシック"/>
              </a:rPr>
              <a:t> dialog box.</a:t>
            </a:r>
          </a:p>
          <a:p>
            <a:pPr lvl="1" rtl="0"/>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Proofing</a:t>
            </a:r>
            <a:r>
              <a:rPr lang="cs-CZ" b="0" i="0" u="none" strike="noStrike" baseline="0" smtClean="0">
                <a:solidFill>
                  <a:srgbClr val="000000"/>
                </a:solidFill>
                <a:latin typeface="Segoe"/>
                <a:ea typeface="ＭＳ ゴシック"/>
              </a:rPr>
              <a:t> on the left pane to display the Proofing options in the right pane of the screen. Under the AutoCorrect option, you can change how Word corrects and formats text as you type.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4083642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Configure AutoCorrect Options</a:t>
            </a:r>
          </a:p>
        </p:txBody>
      </p:sp>
      <p:sp>
        <p:nvSpPr>
          <p:cNvPr id="3" name="Text Placeholder 2"/>
          <p:cNvSpPr>
            <a:spLocks noGrp="1"/>
          </p:cNvSpPr>
          <p:nvPr>
            <p:ph type="body" idx="1"/>
          </p:nvPr>
        </p:nvSpPr>
        <p:spPr/>
        <p:txBody>
          <a:bodyPr/>
          <a:lstStyle/>
          <a:p>
            <a:pPr lvl="1" rtl="0">
              <a:buFont typeface="+mj-lt"/>
              <a:buAutoNum type="arabicPeriod" startAt="3"/>
            </a:pPr>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AutoCorrect Options</a:t>
            </a:r>
            <a:r>
              <a:rPr lang="cs-CZ" sz="2000" b="0" i="0" u="none" strike="noStrike" baseline="0" smtClean="0">
                <a:solidFill>
                  <a:srgbClr val="000000"/>
                </a:solidFill>
                <a:latin typeface="Segoe"/>
                <a:ea typeface="ＭＳ ゴシック"/>
              </a:rPr>
              <a:t> button to display the AutoCorrect dialog box with the AutoCorrect tab open, as shown below. Notice that the dialog box title indicates that the program is set to check and correct text based on U.S. English.</a:t>
            </a:r>
          </a:p>
          <a:p>
            <a:pPr lvl="1" rtl="0">
              <a:buAutoNum type="arabicPeriod" startAt="3"/>
            </a:pPr>
            <a:r>
              <a:rPr lang="cs-CZ" sz="2000" b="0" i="0" u="none" strike="noStrike" baseline="0" smtClean="0">
                <a:solidFill>
                  <a:srgbClr val="000000"/>
                </a:solidFill>
                <a:latin typeface="Segoe"/>
                <a:ea typeface="ＭＳ ゴシック"/>
              </a:rPr>
              <a:t>Type </a:t>
            </a:r>
            <a:r>
              <a:rPr lang="cs-CZ" sz="2000" b="1" i="0" u="none" strike="noStrike" baseline="0" smtClean="0">
                <a:solidFill>
                  <a:srgbClr val="000000"/>
                </a:solidFill>
                <a:latin typeface="Segoe"/>
                <a:ea typeface="ＭＳ ゴシック"/>
              </a:rPr>
              <a:t>BYA</a:t>
            </a:r>
            <a:r>
              <a:rPr lang="cs-CZ" sz="2000" b="0" i="0" u="none" strike="noStrike" baseline="0" smtClean="0">
                <a:solidFill>
                  <a:srgbClr val="000000"/>
                </a:solidFill>
                <a:latin typeface="Segoe"/>
                <a:ea typeface="ＭＳ ゴシック"/>
              </a:rPr>
              <a:t> in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Replace box.</a:t>
            </a:r>
          </a:p>
          <a:p>
            <a:pPr lvl="1" rtl="0">
              <a:buAutoNum type="arabicPeriod" startAt="3"/>
            </a:pPr>
            <a:r>
              <a:rPr lang="cs-CZ" sz="2000" b="0" i="0" u="none" strike="noStrike" baseline="0" smtClean="0">
                <a:solidFill>
                  <a:srgbClr val="000000"/>
                </a:solidFill>
                <a:latin typeface="Segoe"/>
                <a:ea typeface="ＭＳ ゴシック"/>
              </a:rPr>
              <a:t>Type </a:t>
            </a:r>
            <a:r>
              <a:rPr lang="cs-CZ" sz="2000" b="1" i="0" u="none" strike="noStrike" baseline="0" smtClean="0">
                <a:solidFill>
                  <a:srgbClr val="000000"/>
                </a:solidFill>
                <a:latin typeface="Segoe"/>
                <a:ea typeface="ＭＳ ゴシック"/>
              </a:rPr>
              <a:t>Blue Yonder</a:t>
            </a:r>
            <a:r>
              <a:rPr lang="cs-CZ" sz="2000" b="0" i="0" u="none" strike="noStrike" baseline="0" smtClean="0">
                <a:solidFill>
                  <a:srgbClr val="000000"/>
                </a:solidFill>
                <a:latin typeface="Segoe"/>
                <a:ea typeface="ＭＳ ゴシック"/>
              </a:rPr>
              <a:t> </a:t>
            </a:r>
            <a:br>
              <a:rPr lang="cs-CZ" sz="2000" b="0" i="0" u="none" strike="noStrike" baseline="0" smtClean="0">
                <a:solidFill>
                  <a:srgbClr val="000000"/>
                </a:solidFill>
                <a:latin typeface="Segoe"/>
                <a:ea typeface="ＭＳ ゴシック"/>
              </a:rPr>
            </a:br>
            <a:r>
              <a:rPr lang="cs-CZ" sz="2000" b="1" i="0" u="none" strike="noStrike" baseline="0" smtClean="0">
                <a:solidFill>
                  <a:srgbClr val="000000"/>
                </a:solidFill>
                <a:latin typeface="Segoe"/>
                <a:ea typeface="ＭＳ ゴシック"/>
              </a:rPr>
              <a:t>Airlines </a:t>
            </a:r>
            <a:r>
              <a:rPr lang="cs-CZ" sz="2000" b="0" i="0" u="none" strike="noStrike" baseline="0" smtClean="0">
                <a:solidFill>
                  <a:srgbClr val="000000"/>
                </a:solidFill>
                <a:latin typeface="Segoe"/>
                <a:ea typeface="ＭＳ ゴシック"/>
              </a:rPr>
              <a:t>in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With box. Verify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your spelling.</a:t>
            </a:r>
          </a:p>
          <a:p>
            <a:pPr lvl="1" rtl="0">
              <a:buAutoNum type="arabicPeriod" startAt="3"/>
            </a:pPr>
            <a:endParaRPr lang="cs-CZ"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9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6867" y="2819400"/>
            <a:ext cx="4969933" cy="3068350"/>
          </a:xfrm>
          <a:prstGeom prst="rect">
            <a:avLst/>
          </a:prstGeom>
        </p:spPr>
      </p:pic>
    </p:spTree>
    <p:extLst>
      <p:ext uri="{BB962C8B-B14F-4D97-AF65-F5344CB8AC3E}">
        <p14:creationId xmlns:p14="http://schemas.microsoft.com/office/powerpoint/2010/main" val="2326876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Configure AutoCorrect Options</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Add</a:t>
            </a:r>
            <a:r>
              <a:rPr lang="cs-CZ" b="0" i="0" u="none" strike="noStrike" baseline="0" smtClean="0">
                <a:solidFill>
                  <a:srgbClr val="000000"/>
                </a:solidFill>
                <a:latin typeface="Segoe"/>
                <a:ea typeface="ＭＳ ゴシック"/>
              </a:rPr>
              <a:t> button.</a:t>
            </a:r>
          </a:p>
          <a:p>
            <a:pPr lvl="1" rtl="0">
              <a:buAutoNum type="arabicPeriod" startAt="6"/>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to close the </a:t>
            </a:r>
            <a:r>
              <a:rPr lang="cs-CZ" b="0" i="1" u="none" strike="noStrike" baseline="0" smtClean="0">
                <a:solidFill>
                  <a:srgbClr val="000000"/>
                </a:solidFill>
                <a:latin typeface="Segoe"/>
                <a:ea typeface="ＭＳ ゴシック"/>
              </a:rPr>
              <a:t>AutoCorrect</a:t>
            </a:r>
            <a:r>
              <a:rPr lang="cs-CZ" b="0" i="0" u="none" strike="noStrike" baseline="0" smtClean="0">
                <a:solidFill>
                  <a:srgbClr val="000000"/>
                </a:solidFill>
                <a:latin typeface="Segoe"/>
                <a:ea typeface="ＭＳ ゴシック"/>
              </a:rPr>
              <a:t> dialog box, and then 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to close the </a:t>
            </a:r>
            <a:r>
              <a:rPr lang="cs-CZ" b="0" i="1" u="none" strike="noStrike" baseline="0" smtClean="0">
                <a:solidFill>
                  <a:srgbClr val="000000"/>
                </a:solidFill>
                <a:latin typeface="Segoe"/>
                <a:ea typeface="ＭＳ ゴシック"/>
              </a:rPr>
              <a:t>Word Options</a:t>
            </a:r>
            <a:r>
              <a:rPr lang="cs-CZ" b="0" i="0" u="none" strike="noStrike" baseline="0" smtClean="0">
                <a:solidFill>
                  <a:srgbClr val="000000"/>
                </a:solidFill>
                <a:latin typeface="Segoe"/>
                <a:ea typeface="ＭＳ ゴシック"/>
              </a:rPr>
              <a:t> dialog box.</a:t>
            </a:r>
          </a:p>
          <a:p>
            <a:pPr lvl="1" rtl="0">
              <a:buAutoNum type="arabicPeriod" startAt="6"/>
            </a:pPr>
            <a:r>
              <a:rPr lang="cs-CZ" b="0" i="0" u="none" strike="noStrike" baseline="0" smtClean="0">
                <a:solidFill>
                  <a:srgbClr val="000000"/>
                </a:solidFill>
                <a:latin typeface="Segoe"/>
                <a:ea typeface="ＭＳ ゴシック"/>
              </a:rPr>
              <a:t>In the first paragraph at end of first sentence, place the insertion point after </a:t>
            </a:r>
            <a:r>
              <a:rPr lang="cs-CZ" b="0" i="1" u="none" strike="noStrike" baseline="0" smtClean="0">
                <a:solidFill>
                  <a:srgbClr val="000000"/>
                </a:solidFill>
                <a:latin typeface="Segoe"/>
                <a:ea typeface="ＭＳ ゴシック"/>
              </a:rPr>
              <a:t>r </a:t>
            </a:r>
            <a:r>
              <a:rPr lang="cs-CZ" b="0" i="0" u="none" strike="noStrike" baseline="0" smtClean="0">
                <a:solidFill>
                  <a:srgbClr val="000000"/>
                </a:solidFill>
                <a:latin typeface="Segoe"/>
                <a:ea typeface="ＭＳ ゴシック"/>
              </a:rPr>
              <a:t>in</a:t>
            </a:r>
            <a:r>
              <a:rPr lang="cs-CZ" b="0" i="1" u="none" strike="noStrike" baseline="0" smtClean="0">
                <a:solidFill>
                  <a:srgbClr val="000000"/>
                </a:solidFill>
                <a:latin typeface="Segoe"/>
                <a:ea typeface="ＭＳ ゴシック"/>
              </a:rPr>
              <a:t> for </a:t>
            </a:r>
            <a:r>
              <a:rPr lang="cs-CZ" b="0" i="0" u="none" strike="noStrike" baseline="0" smtClean="0">
                <a:solidFill>
                  <a:srgbClr val="000000"/>
                </a:solidFill>
                <a:latin typeface="Segoe"/>
                <a:ea typeface="ＭＳ ゴシック"/>
              </a:rPr>
              <a:t>and</a:t>
            </a:r>
            <a:r>
              <a:rPr lang="cs-CZ" b="0" i="1"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press the</a:t>
            </a:r>
            <a:r>
              <a:rPr lang="cs-CZ" b="0" i="1"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Spacebar</a:t>
            </a:r>
            <a:r>
              <a:rPr lang="cs-CZ" b="0" i="1"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once.</a:t>
            </a:r>
          </a:p>
          <a:p>
            <a:pPr lvl="1" rtl="0">
              <a:buAutoNum type="arabicPeriod" startAt="6"/>
            </a:pPr>
            <a:r>
              <a:rPr lang="cs-CZ" b="0" i="0" u="none" strike="noStrike" baseline="0" smtClean="0">
                <a:solidFill>
                  <a:srgbClr val="000000"/>
                </a:solidFill>
                <a:latin typeface="Segoe"/>
                <a:ea typeface="ＭＳ ゴシック"/>
              </a:rPr>
              <a:t>Type </a:t>
            </a:r>
            <a:r>
              <a:rPr lang="cs-CZ" b="1" i="0" u="none" strike="noStrike" baseline="0" smtClean="0">
                <a:solidFill>
                  <a:srgbClr val="000000"/>
                </a:solidFill>
                <a:latin typeface="Segoe"/>
                <a:ea typeface="ＭＳ ゴシック"/>
              </a:rPr>
              <a:t>BYA</a:t>
            </a:r>
            <a:r>
              <a:rPr lang="cs-CZ" b="0" i="0" u="none" strike="noStrike" baseline="0" smtClean="0">
                <a:solidFill>
                  <a:srgbClr val="000000"/>
                </a:solidFill>
                <a:latin typeface="Segoe"/>
                <a:ea typeface="ＭＳ ゴシック"/>
              </a:rPr>
              <a:t> and press the </a:t>
            </a:r>
            <a:r>
              <a:rPr lang="cs-CZ" b="1" i="0" u="none" strike="noStrike" baseline="0" smtClean="0">
                <a:solidFill>
                  <a:srgbClr val="000000"/>
                </a:solidFill>
                <a:latin typeface="Segoe"/>
                <a:ea typeface="ＭＳ ゴシック"/>
              </a:rPr>
              <a:t>Spacebar</a:t>
            </a:r>
            <a:r>
              <a:rPr lang="cs-CZ" b="0" i="0" u="none" strike="noStrike" baseline="0" smtClean="0">
                <a:solidFill>
                  <a:srgbClr val="000000"/>
                </a:solidFill>
                <a:latin typeface="Segoe"/>
                <a:ea typeface="ＭＳ ゴシック"/>
              </a:rPr>
              <a:t> once. </a:t>
            </a:r>
            <a:r>
              <a:rPr lang="cs-CZ" b="0" i="1" u="none" strike="noStrike" baseline="0" smtClean="0">
                <a:solidFill>
                  <a:srgbClr val="000000"/>
                </a:solidFill>
                <a:latin typeface="Segoe"/>
                <a:ea typeface="ＭＳ ゴシック"/>
              </a:rPr>
              <a:t>BYA</a:t>
            </a:r>
            <a:r>
              <a:rPr lang="cs-CZ" b="0" i="0" u="none" strike="noStrike" baseline="0" smtClean="0">
                <a:solidFill>
                  <a:srgbClr val="000000"/>
                </a:solidFill>
                <a:latin typeface="Segoe"/>
                <a:ea typeface="ＭＳ ゴシック"/>
              </a:rPr>
              <a:t> is automatically replaced with </a:t>
            </a:r>
            <a:r>
              <a:rPr lang="cs-CZ" b="0" i="1" u="none" strike="noStrike" baseline="0" smtClean="0">
                <a:solidFill>
                  <a:srgbClr val="000000"/>
                </a:solidFill>
                <a:latin typeface="Segoe"/>
                <a:ea typeface="ＭＳ ゴシック"/>
              </a:rPr>
              <a:t>Blue Yonder Airlines</a:t>
            </a:r>
            <a:r>
              <a:rPr lang="cs-CZ" b="0" i="0" u="none" strike="noStrike" baseline="0" smtClean="0">
                <a:solidFill>
                  <a:srgbClr val="000000"/>
                </a:solidFill>
                <a:latin typeface="Times New Roman"/>
                <a:ea typeface="ＭＳ ゴシック"/>
              </a:rPr>
              <a:t>.</a:t>
            </a:r>
          </a:p>
          <a:p>
            <a:pPr lvl="1">
              <a:buFont typeface="+mj-lt"/>
              <a:buAutoNum type="arabicPeriod" startAt="10"/>
            </a:pPr>
            <a:r>
              <a:rPr lang="cs-CZ">
                <a:solidFill>
                  <a:srgbClr val="000000"/>
                </a:solidFill>
                <a:latin typeface="Segoe"/>
                <a:ea typeface="ＭＳ ゴシック"/>
              </a:rPr>
              <a:t>Delete the extra space before the punctuation. </a:t>
            </a:r>
            <a:r>
              <a:rPr lang="cs-CZ">
                <a:latin typeface="Segoe"/>
                <a:ea typeface="ＭＳ ゴシック"/>
              </a:rPr>
              <a:t>Adding acronyms or other text to AutoCorrect saves you time from having to type additional characters.</a:t>
            </a:r>
          </a:p>
          <a:p>
            <a:pPr lvl="1">
              <a:buFont typeface="+mj-lt"/>
              <a:buAutoNum type="arabicPeriod" startAt="11"/>
            </a:pPr>
            <a:r>
              <a:rPr lang="cs-CZ">
                <a:solidFill>
                  <a:srgbClr val="000000"/>
                </a:solidFill>
                <a:latin typeface="Segoe"/>
                <a:ea typeface="ＭＳ ゴシック"/>
              </a:rPr>
              <a:t>Repeat steps 1–3 to open the </a:t>
            </a:r>
            <a:r>
              <a:rPr lang="cs-CZ" i="1">
                <a:solidFill>
                  <a:srgbClr val="000000"/>
                </a:solidFill>
                <a:latin typeface="Segoe"/>
                <a:ea typeface="ＭＳ ゴシック"/>
              </a:rPr>
              <a:t>AutoCorrect Options</a:t>
            </a:r>
            <a:r>
              <a:rPr lang="cs-CZ">
                <a:solidFill>
                  <a:srgbClr val="000000"/>
                </a:solidFill>
                <a:latin typeface="Segoe"/>
                <a:ea typeface="ＭＳ ゴシック"/>
              </a:rPr>
              <a:t> dialog box.</a:t>
            </a:r>
          </a:p>
          <a:p>
            <a:pPr lvl="1" rtl="0">
              <a:buAutoNum type="arabicPeriod" startAt="6"/>
            </a:pPr>
            <a:endParaRPr lang="cs-CZ"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239565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Configure AutoCorrect Options</a:t>
            </a:r>
          </a:p>
        </p:txBody>
      </p:sp>
      <p:sp>
        <p:nvSpPr>
          <p:cNvPr id="3" name="Text Placeholder 2"/>
          <p:cNvSpPr>
            <a:spLocks noGrp="1"/>
          </p:cNvSpPr>
          <p:nvPr>
            <p:ph type="body" idx="1"/>
          </p:nvPr>
        </p:nvSpPr>
        <p:spPr/>
        <p:txBody>
          <a:bodyPr/>
          <a:lstStyle/>
          <a:p>
            <a:pPr lvl="1" rtl="0">
              <a:buFont typeface="+mj-lt"/>
              <a:buAutoNum type="arabicPeriod" startAt="12"/>
            </a:pPr>
            <a:r>
              <a:rPr lang="cs-CZ" sz="2000" b="0" i="0" u="none" strike="noStrike" baseline="0" smtClean="0">
                <a:solidFill>
                  <a:srgbClr val="000000"/>
                </a:solidFill>
                <a:latin typeface="Segoe"/>
                <a:ea typeface="ＭＳ ゴシック"/>
              </a:rPr>
              <a:t>In the Replace box, type </a:t>
            </a:r>
            <a:r>
              <a:rPr lang="cs-CZ" sz="2000" b="1" i="0" u="none" strike="noStrike" baseline="0" smtClean="0">
                <a:solidFill>
                  <a:srgbClr val="000000"/>
                </a:solidFill>
                <a:latin typeface="Segoe"/>
                <a:ea typeface="ＭＳ ゴシック"/>
              </a:rPr>
              <a:t>BYA</a:t>
            </a:r>
            <a:r>
              <a:rPr lang="cs-CZ" sz="2000" b="0" i="0" u="none" strike="noStrike" baseline="0" smtClean="0">
                <a:solidFill>
                  <a:srgbClr val="000000"/>
                </a:solidFill>
                <a:latin typeface="Segoe"/>
                <a:ea typeface="ＭＳ ゴシック"/>
              </a:rPr>
              <a:t>. </a:t>
            </a:r>
            <a:r>
              <a:rPr lang="cs-CZ" sz="2000" b="0" i="1" u="none" strike="noStrike" baseline="0" smtClean="0">
                <a:solidFill>
                  <a:srgbClr val="000000"/>
                </a:solidFill>
                <a:latin typeface="Segoe"/>
                <a:ea typeface="ＭＳ ゴシック"/>
              </a:rPr>
              <a:t>BYA</a:t>
            </a:r>
            <a:r>
              <a:rPr lang="cs-CZ" sz="2000" b="0" i="0" u="none" strike="noStrike" baseline="0" smtClean="0">
                <a:solidFill>
                  <a:srgbClr val="000000"/>
                </a:solidFill>
                <a:latin typeface="Segoe"/>
                <a:ea typeface="ＭＳ ゴシック"/>
              </a:rPr>
              <a:t> and </a:t>
            </a:r>
            <a:r>
              <a:rPr lang="cs-CZ" sz="2000" b="0" i="1" u="none" strike="noStrike" baseline="0" smtClean="0">
                <a:solidFill>
                  <a:srgbClr val="000000"/>
                </a:solidFill>
                <a:latin typeface="Segoe"/>
                <a:ea typeface="ＭＳ ゴシック"/>
              </a:rPr>
              <a:t>Blue Yonder Airlines</a:t>
            </a:r>
            <a:r>
              <a:rPr lang="cs-CZ" sz="2000" b="0" i="0" u="none" strike="noStrike" baseline="0" smtClean="0">
                <a:solidFill>
                  <a:srgbClr val="000000"/>
                </a:solidFill>
                <a:latin typeface="Segoe"/>
                <a:ea typeface="ＭＳ ゴシック"/>
              </a:rPr>
              <a:t> are highlighted in the list of AutoText exceptions, as shown at right. </a:t>
            </a:r>
          </a:p>
          <a:p>
            <a:pPr lvl="1" rtl="0">
              <a:buAutoNum type="arabicPeriod" startAt="12"/>
            </a:pPr>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Delete</a:t>
            </a:r>
            <a:r>
              <a:rPr lang="cs-CZ" sz="2000" b="0" i="0" u="none" strike="noStrike" baseline="0" smtClean="0">
                <a:solidFill>
                  <a:srgbClr val="000000"/>
                </a:solidFill>
                <a:latin typeface="Segoe"/>
                <a:ea typeface="ＭＳ ゴシック"/>
              </a:rPr>
              <a: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button to remove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highlighted entries.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Now, if you type </a:t>
            </a:r>
            <a:r>
              <a:rPr lang="cs-CZ" sz="2000" b="1" i="0" u="none" strike="noStrike" baseline="0" smtClean="0">
                <a:solidFill>
                  <a:srgbClr val="000000"/>
                </a:solidFill>
                <a:latin typeface="Segoe"/>
                <a:ea typeface="ＭＳ ゴシック"/>
              </a:rPr>
              <a:t>BYA</a:t>
            </a:r>
            <a:r>
              <a:rPr lang="cs-CZ" sz="2000" b="0" i="0" u="none" strike="noStrike" baseline="0" smtClean="0">
                <a:solidFill>
                  <a:srgbClr val="000000"/>
                </a:solidFill>
                <a:latin typeface="Segoe"/>
                <a:ea typeface="ＭＳ ゴシック"/>
              </a:rPr>
              <a: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in your document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and press the </a:t>
            </a:r>
            <a:br>
              <a:rPr lang="cs-CZ" sz="2000" b="0" i="0" u="none" strike="noStrike" baseline="0" smtClean="0">
                <a:solidFill>
                  <a:srgbClr val="000000"/>
                </a:solidFill>
                <a:latin typeface="Segoe"/>
                <a:ea typeface="ＭＳ ゴシック"/>
              </a:rPr>
            </a:br>
            <a:r>
              <a:rPr lang="cs-CZ" sz="2000" b="1" i="0" u="none" strike="noStrike" baseline="0" smtClean="0">
                <a:solidFill>
                  <a:srgbClr val="000000"/>
                </a:solidFill>
                <a:latin typeface="Segoe"/>
                <a:ea typeface="ＭＳ ゴシック"/>
              </a:rPr>
              <a:t>Spacebar</a:t>
            </a:r>
            <a:r>
              <a:rPr lang="cs-CZ" sz="2000" b="0" i="0" u="none" strike="noStrike" baseline="0" smtClean="0">
                <a:solidFill>
                  <a:srgbClr val="000000"/>
                </a:solidFill>
                <a:latin typeface="Segoe"/>
                <a:ea typeface="ＭＳ ゴシック"/>
              </a:rPr>
              <a:t>, no action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will occur.</a:t>
            </a:r>
          </a:p>
          <a:p>
            <a:pPr lvl="1" rtl="0">
              <a:buAutoNum type="arabicPeriod" startAt="12"/>
            </a:pPr>
            <a:r>
              <a:rPr lang="cs-CZ" sz="2000" i="0" u="none" strike="noStrike" baseline="0" smtClean="0">
                <a:solidFill>
                  <a:srgbClr val="000000"/>
                </a:solidFill>
                <a:latin typeface="Segoe"/>
                <a:ea typeface="ＭＳ ゴシック"/>
              </a:rPr>
              <a:t> </a:t>
            </a:r>
            <a:r>
              <a:rPr lang="cs-CZ" sz="2000" b="1" i="0" u="none" strike="noStrike" baseline="0" smtClean="0">
                <a:solidFill>
                  <a:srgbClr val="000000"/>
                </a:solidFill>
                <a:latin typeface="Segoe"/>
                <a:ea typeface="ＭＳ ゴシック"/>
              </a:rPr>
              <a:t>SAVE</a:t>
            </a:r>
            <a:r>
              <a:rPr lang="cs-CZ" sz="2000" b="0" i="0" u="none" strike="noStrike" baseline="0" smtClean="0">
                <a:solidFill>
                  <a:srgbClr val="000000"/>
                </a:solidFill>
                <a:latin typeface="Segoe"/>
                <a:ea typeface="ＭＳ ゴシック"/>
              </a:rPr>
              <a:t> the file as </a:t>
            </a:r>
            <a:br>
              <a:rPr lang="cs-CZ" sz="2000" b="0" i="0" u="none" strike="noStrike" baseline="0" smtClean="0">
                <a:solidFill>
                  <a:srgbClr val="000000"/>
                </a:solidFill>
                <a:latin typeface="Segoe"/>
                <a:ea typeface="ＭＳ ゴシック"/>
              </a:rPr>
            </a:br>
            <a:r>
              <a:rPr lang="cs-CZ" sz="2000" b="1" i="1" u="none" strike="noStrike" baseline="0" smtClean="0">
                <a:solidFill>
                  <a:srgbClr val="000000"/>
                </a:solidFill>
                <a:latin typeface="Segoe"/>
                <a:ea typeface="ＭＳ ゴシック"/>
              </a:rPr>
              <a:t>Employment Offer1</a:t>
            </a:r>
            <a:r>
              <a:rPr lang="cs-CZ" sz="2000" b="0" i="0" u="none" strike="noStrike" baseline="0" smtClean="0">
                <a:solidFill>
                  <a:srgbClr val="000000"/>
                </a:solidFill>
                <a:latin typeface="Segoe"/>
                <a:ea typeface="ＭＳ ゴシック"/>
              </a:rPr>
              <a: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in the lesson folder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on your flash drive.</a:t>
            </a:r>
          </a:p>
          <a:p>
            <a:pPr lvl="0" rtl="0"/>
            <a:r>
              <a:rPr lang="cs-CZ" sz="2000" b="1" i="0" u="none" strike="noStrike" baseline="0" smtClean="0">
                <a:latin typeface="Segoe"/>
                <a:ea typeface="ＭＳ ゴシック"/>
              </a:rPr>
              <a:t>PAUSE. LEAVE</a:t>
            </a:r>
            <a:r>
              <a:rPr lang="cs-CZ" sz="2000"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9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362200"/>
            <a:ext cx="4800600" cy="3239472"/>
          </a:xfrm>
          <a:prstGeom prst="rect">
            <a:avLst/>
          </a:prstGeom>
        </p:spPr>
      </p:pic>
    </p:spTree>
    <p:extLst>
      <p:ext uri="{BB962C8B-B14F-4D97-AF65-F5344CB8AC3E}">
        <p14:creationId xmlns:p14="http://schemas.microsoft.com/office/powerpoint/2010/main" val="1860503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Insert Special Characters Using AutoCorrect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Position the insertion point after the </a:t>
            </a:r>
            <a:r>
              <a:rPr lang="cs-CZ" b="0" i="1" u="none" strike="noStrike" baseline="0" smtClean="0">
                <a:solidFill>
                  <a:srgbClr val="000000"/>
                </a:solidFill>
                <a:latin typeface="Segoe"/>
                <a:ea typeface="ＭＳ ゴシック"/>
              </a:rPr>
              <a:t>s</a:t>
            </a:r>
            <a:r>
              <a:rPr lang="cs-CZ" b="0" i="0" u="none" strike="noStrike" baseline="0" smtClean="0">
                <a:solidFill>
                  <a:srgbClr val="000000"/>
                </a:solidFill>
                <a:latin typeface="Segoe"/>
                <a:ea typeface="ＭＳ ゴシック"/>
              </a:rPr>
              <a:t> in </a:t>
            </a:r>
            <a:r>
              <a:rPr lang="cs-CZ" b="0" i="1" u="none" strike="noStrike" baseline="0" smtClean="0">
                <a:solidFill>
                  <a:srgbClr val="000000"/>
                </a:solidFill>
                <a:latin typeface="Segoe"/>
                <a:ea typeface="ＭＳ ゴシック"/>
              </a:rPr>
              <a:t>Airlines</a:t>
            </a:r>
            <a:r>
              <a:rPr lang="cs-CZ" b="0" i="0" u="none" strike="noStrike" baseline="0" smtClean="0">
                <a:solidFill>
                  <a:srgbClr val="000000"/>
                </a:solidFill>
                <a:latin typeface="Segoe"/>
                <a:ea typeface="ＭＳ ゴシック"/>
              </a:rPr>
              <a:t> in the first paragraph. </a:t>
            </a:r>
          </a:p>
          <a:p>
            <a:pPr lvl="1" rtl="0"/>
            <a:r>
              <a:rPr lang="cs-CZ" b="0" i="1" u="none" strike="noStrike" baseline="0" smtClean="0">
                <a:solidFill>
                  <a:srgbClr val="000000"/>
                </a:solidFill>
                <a:latin typeface="Segoe"/>
                <a:ea typeface="ＭＳ ゴシック"/>
              </a:rPr>
              <a:t>Blue Yonder Airlines</a:t>
            </a:r>
            <a:r>
              <a:rPr lang="cs-CZ" b="0" i="0" u="none" strike="noStrike" baseline="0" smtClean="0">
                <a:solidFill>
                  <a:srgbClr val="000000"/>
                </a:solidFill>
                <a:latin typeface="Segoe"/>
                <a:ea typeface="ＭＳ ゴシック"/>
              </a:rPr>
              <a:t> is the trademark name for the company and requires the trademark symbol after the name.</a:t>
            </a:r>
          </a:p>
          <a:p>
            <a:pPr lvl="1"/>
            <a:r>
              <a:rPr lang="cs-CZ">
                <a:solidFill>
                  <a:srgbClr val="000000"/>
                </a:solidFill>
                <a:latin typeface="Segoe"/>
                <a:ea typeface="ＭＳ ゴシック"/>
              </a:rPr>
              <a:t>Type </a:t>
            </a:r>
            <a:r>
              <a:rPr lang="cs-CZ" b="1">
                <a:solidFill>
                  <a:srgbClr val="000000"/>
                </a:solidFill>
                <a:latin typeface="Segoe"/>
                <a:ea typeface="ＭＳ ゴシック"/>
              </a:rPr>
              <a:t>(tm)</a:t>
            </a:r>
            <a:r>
              <a:rPr lang="cs-CZ">
                <a:solidFill>
                  <a:srgbClr val="000000"/>
                </a:solidFill>
                <a:latin typeface="Segoe"/>
                <a:ea typeface="ＭＳ ゴシック"/>
              </a:rPr>
              <a:t> to insert the trademark symbol after </a:t>
            </a:r>
            <a:r>
              <a:rPr lang="cs-CZ" i="1">
                <a:solidFill>
                  <a:srgbClr val="000000"/>
                </a:solidFill>
                <a:latin typeface="Segoe"/>
                <a:ea typeface="ＭＳ ゴシック"/>
              </a:rPr>
              <a:t>Airlines</a:t>
            </a:r>
            <a:r>
              <a:rPr lang="cs-CZ">
                <a:solidFill>
                  <a:srgbClr val="000000"/>
                </a:solidFill>
                <a:latin typeface="Times New Roman"/>
                <a:ea typeface="ＭＳ ゴシック"/>
              </a:rPr>
              <a:t>.</a:t>
            </a:r>
            <a:r>
              <a:rPr lang="cs-CZ">
                <a:solidFill>
                  <a:srgbClr val="000000"/>
                </a:solidFill>
                <a:latin typeface="Segoe"/>
                <a:ea typeface="ＭＳ ゴシック"/>
              </a:rPr>
              <a:t> The trademark symbol is placed in the document as a superscript element.</a:t>
            </a:r>
          </a:p>
          <a:p>
            <a:pPr lvl="1"/>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the file as </a:t>
            </a:r>
            <a:r>
              <a:rPr lang="cs-CZ" b="1" i="1">
                <a:solidFill>
                  <a:srgbClr val="000000"/>
                </a:solidFill>
                <a:latin typeface="Segoe"/>
                <a:ea typeface="ＭＳ ゴシック"/>
              </a:rPr>
              <a:t>Employment Offer2</a:t>
            </a:r>
            <a:r>
              <a:rPr lang="cs-CZ">
                <a:solidFill>
                  <a:srgbClr val="000000"/>
                </a:solidFill>
                <a:latin typeface="Segoe"/>
                <a:ea typeface="ＭＳ ゴシック"/>
              </a:rPr>
              <a:t> in the lesson folder on your flash drive.</a:t>
            </a:r>
          </a:p>
          <a:p>
            <a:pPr lvl="0"/>
            <a:r>
              <a:rPr lang="cs-CZ" b="1">
                <a:latin typeface="Segoe"/>
                <a:ea typeface="ＭＳ ゴシック"/>
              </a:rPr>
              <a:t>PAUSE. LEAVE</a:t>
            </a:r>
            <a:r>
              <a:rPr lang="cs-CZ">
                <a:latin typeface="Segoe"/>
                <a:ea typeface="ＭＳ ゴシック"/>
              </a:rPr>
              <a:t> the document open to use in the next exercise.</a:t>
            </a:r>
          </a:p>
          <a:p>
            <a:pPr lvl="1" rtl="0"/>
            <a:endParaRPr lang="cs-CZ"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888400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Disable AutoCorrect</a:t>
            </a:r>
          </a:p>
        </p:txBody>
      </p:sp>
      <p:sp>
        <p:nvSpPr>
          <p:cNvPr id="3" name="Text Placeholder 2"/>
          <p:cNvSpPr>
            <a:spLocks noGrp="1"/>
          </p:cNvSpPr>
          <p:nvPr>
            <p:ph type="body" idx="1"/>
          </p:nvPr>
        </p:nvSpPr>
        <p:spPr/>
        <p:txBody>
          <a:bodyPr/>
          <a:lstStyle/>
          <a:p>
            <a:pPr lvl="0" rtl="0"/>
            <a:r>
              <a:rPr lang="cs-CZ" sz="2000" b="1" i="0" u="none" strike="noStrike" baseline="0" smtClean="0">
                <a:latin typeface="Segoe"/>
                <a:ea typeface="ＭＳ ゴシック"/>
              </a:rPr>
              <a:t>USE</a:t>
            </a:r>
            <a:r>
              <a:rPr lang="cs-CZ" sz="2000" b="0" i="0" u="none" strike="noStrike" baseline="0" smtClean="0">
                <a:latin typeface="Segoe"/>
                <a:ea typeface="ＭＳ ゴシック"/>
              </a:rPr>
              <a:t> the document from the previous exercise.</a:t>
            </a:r>
          </a:p>
          <a:p>
            <a:pPr lvl="1" rtl="0"/>
            <a:r>
              <a:rPr lang="cs-CZ" sz="2000" b="0" i="0" u="none" strike="noStrike" baseline="0" smtClean="0">
                <a:solidFill>
                  <a:srgbClr val="000000"/>
                </a:solidFill>
                <a:latin typeface="Segoe"/>
                <a:ea typeface="ＭＳ ゴシック"/>
              </a:rPr>
              <a:t>By default, the AutoCorrect Options are enabled. To disable AutoCorrect, begin by repeating steps 1–3 under the </a:t>
            </a:r>
            <a:r>
              <a:rPr lang="cs-CZ" sz="2000" b="0" i="1" u="none" strike="noStrike" baseline="0" smtClean="0">
                <a:solidFill>
                  <a:srgbClr val="000000"/>
                </a:solidFill>
                <a:latin typeface="Segoe"/>
                <a:ea typeface="ＭＳ ゴシック"/>
              </a:rPr>
              <a:t>Configure AutoCorrect Options </a:t>
            </a:r>
            <a:r>
              <a:rPr lang="cs-CZ" sz="2000" b="0" i="0" u="none" strike="noStrike" baseline="0" smtClean="0">
                <a:solidFill>
                  <a:srgbClr val="000000"/>
                </a:solidFill>
                <a:latin typeface="Segoe"/>
                <a:ea typeface="ＭＳ ゴシック"/>
              </a:rPr>
              <a:t>section.</a:t>
            </a:r>
          </a:p>
          <a:p>
            <a:pPr lvl="1" rtl="0"/>
            <a:r>
              <a:rPr lang="cs-CZ" sz="2000" b="0" i="0" u="none" strike="noStrike" baseline="0" smtClean="0">
                <a:solidFill>
                  <a:srgbClr val="000000"/>
                </a:solidFill>
                <a:latin typeface="Segoe"/>
                <a:ea typeface="ＭＳ ゴシック"/>
              </a:rPr>
              <a:t>Click to clear the check mark from </a:t>
            </a:r>
            <a:r>
              <a:rPr lang="cs-CZ" sz="2000" b="0" i="1" u="none" strike="noStrike" baseline="0" smtClean="0">
                <a:solidFill>
                  <a:srgbClr val="000000"/>
                </a:solidFill>
                <a:latin typeface="Segoe"/>
                <a:ea typeface="ＭＳ ゴシック"/>
              </a:rPr>
              <a:t>Replace text as you type</a:t>
            </a:r>
            <a:r>
              <a:rPr lang="cs-CZ" sz="2000" b="0" i="0" u="none" strike="noStrike" baseline="0" smtClean="0">
                <a:solidFill>
                  <a:srgbClr val="000000"/>
                </a:solidFill>
                <a:latin typeface="Segoe"/>
                <a:ea typeface="ＭＳ ゴシック"/>
              </a:rPr>
              <a:t>. The feature is off and the </a:t>
            </a:r>
            <a:r>
              <a:rPr lang="cs-CZ" sz="2000" b="0" i="1" u="none" strike="noStrike" baseline="0" smtClean="0">
                <a:solidFill>
                  <a:srgbClr val="000000"/>
                </a:solidFill>
                <a:latin typeface="Segoe"/>
                <a:ea typeface="ＭＳ ゴシック"/>
              </a:rPr>
              <a:t>Automatically Use Suggestions from the Spelling Checker</a:t>
            </a:r>
            <a:r>
              <a:rPr lang="cs-CZ" sz="2000" b="0" i="0" u="none" strike="noStrike" baseline="0" smtClean="0">
                <a:solidFill>
                  <a:srgbClr val="000000"/>
                </a:solidFill>
                <a:latin typeface="Segoe"/>
                <a:ea typeface="ＭＳ ゴシック"/>
              </a:rPr>
              <a:t> option located at the bottom of the dialog box is shaded gray to show that it is unavailable.</a:t>
            </a:r>
          </a:p>
          <a:p>
            <a:pPr lvl="1"/>
            <a:r>
              <a:rPr lang="cs-CZ" sz="2000">
                <a:solidFill>
                  <a:srgbClr val="000000"/>
                </a:solidFill>
                <a:latin typeface="Segoe"/>
                <a:ea typeface="ＭＳ ゴシック"/>
              </a:rPr>
              <a:t>To enable the AutoCorrect function, click the </a:t>
            </a:r>
            <a:r>
              <a:rPr lang="cs-CZ" sz="2000" b="1">
                <a:solidFill>
                  <a:srgbClr val="000000"/>
                </a:solidFill>
                <a:latin typeface="Segoe"/>
                <a:ea typeface="ＭＳ ゴシック"/>
              </a:rPr>
              <a:t>check box</a:t>
            </a:r>
            <a:r>
              <a:rPr lang="cs-CZ" sz="2000">
                <a:solidFill>
                  <a:srgbClr val="000000"/>
                </a:solidFill>
                <a:latin typeface="Segoe"/>
                <a:ea typeface="ＭＳ ゴシック"/>
              </a:rPr>
              <a:t> again; a check mark appears in the box and the </a:t>
            </a:r>
            <a:r>
              <a:rPr lang="cs-CZ" sz="2000" i="1">
                <a:solidFill>
                  <a:srgbClr val="000000"/>
                </a:solidFill>
                <a:latin typeface="Segoe"/>
                <a:ea typeface="ＭＳ ゴシック"/>
              </a:rPr>
              <a:t>Automatically Use Suggestions from the Spelling Checker</a:t>
            </a:r>
            <a:r>
              <a:rPr lang="cs-CZ" sz="2000">
                <a:solidFill>
                  <a:srgbClr val="000000"/>
                </a:solidFill>
                <a:latin typeface="Segoe"/>
                <a:ea typeface="ＭＳ ゴシック"/>
              </a:rPr>
              <a:t> option again becomes available. (Check with your instructor to determine whether you should leave AutoCorrect disabled or enabled.)</a:t>
            </a:r>
          </a:p>
          <a:p>
            <a:pPr lvl="0"/>
            <a:r>
              <a:rPr lang="cs-CZ" sz="2000" b="1">
                <a:latin typeface="Segoe"/>
                <a:ea typeface="ＭＳ ゴシック"/>
              </a:rPr>
              <a:t>PAUSE. LEAVE</a:t>
            </a:r>
            <a:r>
              <a:rPr lang="cs-CZ" sz="2000">
                <a:latin typeface="Segoe"/>
                <a:ea typeface="ＭＳ ゴシック"/>
              </a:rPr>
              <a:t> the document open to use in the next exercise.</a:t>
            </a:r>
          </a:p>
          <a:p>
            <a:pPr lvl="1" rtl="0"/>
            <a:endParaRPr lang="cs-CZ"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3415240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Use Exceptions in AutoCorrect</a:t>
            </a:r>
          </a:p>
        </p:txBody>
      </p:sp>
      <p:sp>
        <p:nvSpPr>
          <p:cNvPr id="3" name="Text Placeholder 2"/>
          <p:cNvSpPr>
            <a:spLocks noGrp="1"/>
          </p:cNvSpPr>
          <p:nvPr>
            <p:ph type="body" idx="1"/>
          </p:nvPr>
        </p:nvSpPr>
        <p:spPr/>
        <p:txBody>
          <a:bodyPr/>
          <a:lstStyle/>
          <a:p>
            <a:pPr lvl="0" rtl="0"/>
            <a:r>
              <a:rPr lang="cs-CZ" sz="2000" b="1" i="0" u="none" strike="noStrike" baseline="0" smtClean="0">
                <a:latin typeface="Segoe"/>
                <a:ea typeface="ＭＳ ゴシック"/>
              </a:rPr>
              <a:t>USE</a:t>
            </a:r>
            <a:r>
              <a:rPr lang="cs-CZ" sz="2000" b="0" i="0" u="none" strike="noStrike" baseline="0" smtClean="0">
                <a:latin typeface="Segoe"/>
                <a:ea typeface="ＭＳ ゴシック"/>
              </a:rPr>
              <a:t> the document from the previous exercise.</a:t>
            </a:r>
          </a:p>
          <a:p>
            <a:pPr lvl="1" rtl="0"/>
            <a:r>
              <a:rPr lang="cs-CZ" sz="2000" b="0" i="0" u="none" strike="noStrike" baseline="0" smtClean="0">
                <a:solidFill>
                  <a:srgbClr val="000000"/>
                </a:solidFill>
                <a:latin typeface="Segoe"/>
                <a:ea typeface="ＭＳ ゴシック"/>
              </a:rPr>
              <a:t>The AutoCorrect dialog box should still be open. If not, repeat steps 1–3 under the </a:t>
            </a:r>
            <a:r>
              <a:rPr lang="cs-CZ" sz="2000" b="0" i="1" u="none" strike="noStrike" baseline="0" smtClean="0">
                <a:solidFill>
                  <a:srgbClr val="000000"/>
                </a:solidFill>
                <a:latin typeface="Segoe"/>
                <a:ea typeface="ＭＳ ゴシック"/>
              </a:rPr>
              <a:t>Configure AutoCorrect Options </a:t>
            </a:r>
            <a:r>
              <a:rPr lang="cs-CZ" sz="2000" b="0" i="0" u="none" strike="noStrike" baseline="0" smtClean="0">
                <a:solidFill>
                  <a:srgbClr val="000000"/>
                </a:solidFill>
                <a:latin typeface="Segoe"/>
                <a:ea typeface="ＭＳ ゴシック"/>
              </a:rPr>
              <a:t>section.</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Exceptions</a:t>
            </a:r>
            <a:r>
              <a:rPr lang="cs-CZ" sz="2000" b="0" i="0" u="none" strike="noStrike" baseline="0" smtClean="0">
                <a:solidFill>
                  <a:srgbClr val="000000"/>
                </a:solidFill>
                <a:latin typeface="Segoe"/>
                <a:ea typeface="ＭＳ ゴシック"/>
              </a:rPr>
              <a:t> button. The </a:t>
            </a:r>
            <a:r>
              <a:rPr lang="cs-CZ" sz="2000" b="0" i="1" u="none" strike="noStrike" baseline="0" smtClean="0">
                <a:solidFill>
                  <a:srgbClr val="000000"/>
                </a:solidFill>
                <a:latin typeface="Segoe"/>
                <a:ea typeface="ＭＳ ゴシック"/>
              </a:rPr>
              <a:t>AutoCorrect Exceptions</a:t>
            </a:r>
            <a:r>
              <a:rPr lang="cs-CZ" sz="2000" b="0" i="0" u="none" strike="noStrike" baseline="0" smtClean="0">
                <a:solidFill>
                  <a:srgbClr val="000000"/>
                </a:solidFill>
                <a:latin typeface="Segoe"/>
                <a:ea typeface="ＭＳ ゴシック"/>
              </a:rPr>
              <a:t> dialog box opens (right). If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you use a word that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is not in the main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dictionary, you can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add it using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AutoCorrect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Exceptions.</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INitial </a:t>
            </a:r>
            <a:br>
              <a:rPr lang="cs-CZ" sz="2000" b="1" i="0" u="none" strike="noStrike" baseline="0" smtClean="0">
                <a:solidFill>
                  <a:srgbClr val="000000"/>
                </a:solidFill>
                <a:latin typeface="Segoe"/>
                <a:ea typeface="ＭＳ ゴシック"/>
              </a:rPr>
            </a:br>
            <a:r>
              <a:rPr lang="cs-CZ" sz="2000" b="1" i="0" u="none" strike="noStrike" baseline="0" smtClean="0">
                <a:solidFill>
                  <a:srgbClr val="000000"/>
                </a:solidFill>
                <a:latin typeface="Segoe"/>
                <a:ea typeface="ＭＳ ゴシック"/>
              </a:rPr>
              <a:t>CAps</a:t>
            </a:r>
            <a:r>
              <a:rPr lang="cs-CZ" sz="2000" b="0" i="0" u="none" strike="noStrike" baseline="0" smtClean="0">
                <a:solidFill>
                  <a:srgbClr val="000000"/>
                </a:solidFill>
                <a:latin typeface="Segoe"/>
                <a:ea typeface="ＭＳ ゴシック"/>
              </a:rPr>
              <a:t> tab and type</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 </a:t>
            </a:r>
            <a:r>
              <a:rPr lang="cs-CZ" sz="2000" b="1" i="0" u="none" strike="noStrike" baseline="0" smtClean="0">
                <a:solidFill>
                  <a:srgbClr val="000000"/>
                </a:solidFill>
                <a:latin typeface="Segoe"/>
                <a:ea typeface="ＭＳ ゴシック"/>
              </a:rPr>
              <a:t>IDs</a:t>
            </a:r>
            <a:r>
              <a:rPr lang="cs-CZ"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09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912533"/>
            <a:ext cx="4793782" cy="2599267"/>
          </a:xfrm>
          <a:prstGeom prst="rect">
            <a:avLst/>
          </a:prstGeom>
        </p:spPr>
      </p:pic>
    </p:spTree>
    <p:extLst>
      <p:ext uri="{BB962C8B-B14F-4D97-AF65-F5344CB8AC3E}">
        <p14:creationId xmlns:p14="http://schemas.microsoft.com/office/powerpoint/2010/main" val="3760243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Use Exceptions in AutoCorrect</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Add</a:t>
            </a:r>
            <a:r>
              <a:rPr lang="cs-CZ" b="0" i="0" u="none" strike="noStrike" baseline="0" smtClean="0">
                <a:solidFill>
                  <a:srgbClr val="000000"/>
                </a:solidFill>
                <a:latin typeface="Segoe"/>
                <a:ea typeface="ＭＳ ゴシック"/>
              </a:rPr>
              <a:t> button.</a:t>
            </a:r>
          </a:p>
          <a:p>
            <a:pPr lvl="1" rtl="0">
              <a:buAutoNum type="arabicPeriod" startAt="4"/>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to close the </a:t>
            </a:r>
            <a:r>
              <a:rPr lang="cs-CZ" b="0" i="1" u="none" strike="noStrike" baseline="0" smtClean="0">
                <a:solidFill>
                  <a:srgbClr val="000000"/>
                </a:solidFill>
                <a:latin typeface="Segoe"/>
                <a:ea typeface="ＭＳ ゴシック"/>
              </a:rPr>
              <a:t>AutoCorrect Exceptions</a:t>
            </a:r>
            <a:r>
              <a:rPr lang="cs-CZ" b="0" i="0" u="none" strike="noStrike" baseline="0" smtClean="0">
                <a:solidFill>
                  <a:srgbClr val="000000"/>
                </a:solidFill>
                <a:latin typeface="Segoe"/>
                <a:ea typeface="ＭＳ ゴシック"/>
              </a:rPr>
              <a:t> dialog box. When a word is added to the Exception list, the word is also added to the default custom dictionary.</a:t>
            </a:r>
          </a:p>
          <a:p>
            <a:pPr lvl="1" rtl="0">
              <a:buAutoNum type="arabicPeriod" startAt="4"/>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to close the </a:t>
            </a:r>
            <a:r>
              <a:rPr lang="cs-CZ" b="0" i="1" u="none" strike="noStrike" baseline="0" smtClean="0">
                <a:solidFill>
                  <a:srgbClr val="000000"/>
                </a:solidFill>
                <a:latin typeface="Segoe"/>
                <a:ea typeface="ＭＳ ゴシック"/>
              </a:rPr>
              <a:t>AutoCorrect</a:t>
            </a:r>
            <a:r>
              <a:rPr lang="cs-CZ" b="0" i="0" u="none" strike="noStrike" baseline="0" smtClean="0">
                <a:solidFill>
                  <a:srgbClr val="000000"/>
                </a:solidFill>
                <a:latin typeface="Segoe"/>
                <a:ea typeface="ＭＳ ゴシック"/>
              </a:rPr>
              <a:t> dialog box.</a:t>
            </a:r>
          </a:p>
          <a:p>
            <a:pPr lvl="1" rtl="0">
              <a:buAutoNum type="arabicPeriod" startAt="4"/>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to close the </a:t>
            </a:r>
            <a:r>
              <a:rPr lang="cs-CZ" b="0" i="1" u="none" strike="noStrike" baseline="0" smtClean="0">
                <a:solidFill>
                  <a:srgbClr val="000000"/>
                </a:solidFill>
                <a:latin typeface="Segoe"/>
                <a:ea typeface="ＭＳ ゴシック"/>
              </a:rPr>
              <a:t>Word Options</a:t>
            </a:r>
            <a:r>
              <a:rPr lang="cs-CZ" b="0" i="0" u="none" strike="noStrike" baseline="0" smtClean="0">
                <a:solidFill>
                  <a:srgbClr val="000000"/>
                </a:solidFill>
                <a:latin typeface="Segoe"/>
                <a:ea typeface="ＭＳ ゴシック"/>
              </a:rPr>
              <a:t> dialog box. At the end of the fourth paragraph, type Employee IDs will be provided to you on location. Adding IDs to the exceptions avoids flagging the word.</a:t>
            </a:r>
          </a:p>
          <a:p>
            <a:pPr lvl="1">
              <a:buFont typeface="+mj-lt"/>
              <a:buAutoNum type="arabicPeriod" startAt="8"/>
            </a:pPr>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the document as </a:t>
            </a:r>
            <a:r>
              <a:rPr lang="cs-CZ" b="1" i="1">
                <a:solidFill>
                  <a:srgbClr val="000000"/>
                </a:solidFill>
                <a:latin typeface="Segoe"/>
                <a:ea typeface="ＭＳ ゴシック"/>
              </a:rPr>
              <a:t>Employment Offer3</a:t>
            </a:r>
            <a:r>
              <a:rPr lang="cs-CZ">
                <a:solidFill>
                  <a:srgbClr val="000000"/>
                </a:solidFill>
                <a:latin typeface="Segoe"/>
                <a:ea typeface="ＭＳ ゴシック"/>
              </a:rPr>
              <a:t> in the lesson folder on your flash drive.</a:t>
            </a:r>
          </a:p>
          <a:p>
            <a:pPr lvl="0"/>
            <a:r>
              <a:rPr lang="cs-CZ" b="1">
                <a:latin typeface="Segoe"/>
                <a:ea typeface="ＭＳ ゴシック"/>
              </a:rPr>
              <a:t>PAUSE. Leave</a:t>
            </a:r>
            <a:r>
              <a:rPr lang="cs-CZ">
                <a:latin typeface="Segoe"/>
                <a:ea typeface="ＭＳ ゴシック"/>
              </a:rPr>
              <a:t> the document open to use in the next exercise.</a:t>
            </a:r>
          </a:p>
          <a:p>
            <a:pPr lvl="1" rtl="0">
              <a:buAutoNum type="arabicPeriod" startAt="4"/>
            </a:pPr>
            <a:endParaRPr lang="cs-CZ"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1209896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Software Orientation</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a:t>
            </a:fld>
            <a:endParaRPr lang="en-US" dirty="0"/>
          </a:p>
        </p:txBody>
      </p:sp>
      <p:pic>
        <p:nvPicPr>
          <p:cNvPr id="7" name="Picture 6" descr="09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1"/>
            <a:ext cx="8077200" cy="4472902"/>
          </a:xfrm>
          <a:prstGeom prst="rect">
            <a:avLst/>
          </a:prstGeom>
        </p:spPr>
      </p:pic>
    </p:spTree>
    <p:extLst>
      <p:ext uri="{BB962C8B-B14F-4D97-AF65-F5344CB8AC3E}">
        <p14:creationId xmlns:p14="http://schemas.microsoft.com/office/powerpoint/2010/main" val="2043674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Inserting and modifying comments in a document</a:t>
            </a:r>
          </a:p>
        </p:txBody>
      </p:sp>
      <p:sp>
        <p:nvSpPr>
          <p:cNvPr id="3" name="Text Placeholder 2"/>
          <p:cNvSpPr>
            <a:spLocks noGrp="1"/>
          </p:cNvSpPr>
          <p:nvPr>
            <p:ph type="body" idx="1"/>
          </p:nvPr>
        </p:nvSpPr>
        <p:spPr/>
        <p:txBody>
          <a:bodyPr/>
          <a:lstStyle/>
          <a:p>
            <a:pPr lvl="0" rtl="0"/>
            <a:r>
              <a:rPr lang="cs-CZ" sz="2000" b="0" i="0" u="none" strike="noStrike" baseline="0" smtClean="0">
                <a:latin typeface="Segoe"/>
                <a:ea typeface="ＭＳ ゴシック"/>
              </a:rPr>
              <a:t>Word’s </a:t>
            </a:r>
            <a:r>
              <a:rPr lang="cs-CZ" sz="2000" b="0" i="1" u="none" strike="noStrike" baseline="0" smtClean="0">
                <a:latin typeface="Segoe"/>
                <a:ea typeface="ＭＳ ゴシック"/>
              </a:rPr>
              <a:t>new</a:t>
            </a:r>
            <a:r>
              <a:rPr lang="cs-CZ" sz="2000" b="0" i="0" u="none" strike="noStrike" baseline="0" smtClean="0">
                <a:latin typeface="Segoe"/>
                <a:ea typeface="ＭＳ ゴシック"/>
              </a:rPr>
              <a:t> Comment feature enables reviewers to integrate people and communication in different settings. </a:t>
            </a:r>
          </a:p>
          <a:p>
            <a:pPr lvl="0" rtl="0"/>
            <a:r>
              <a:rPr lang="cs-CZ" sz="2000" b="0" i="0" u="none" strike="noStrike" baseline="0" smtClean="0">
                <a:latin typeface="Segoe"/>
                <a:ea typeface="ＭＳ ゴシック"/>
              </a:rPr>
              <a:t>The new visual look catches your attention with the </a:t>
            </a:r>
            <a:r>
              <a:rPr lang="cs-CZ" sz="2000" b="0" i="1" u="none" strike="noStrike" baseline="0" smtClean="0">
                <a:latin typeface="Segoe"/>
                <a:ea typeface="ＭＳ ゴシック"/>
              </a:rPr>
              <a:t>new</a:t>
            </a:r>
            <a:r>
              <a:rPr lang="cs-CZ" sz="2000" b="0" i="0" u="none" strike="noStrike" baseline="0" smtClean="0">
                <a:latin typeface="Segoe"/>
                <a:ea typeface="ＭＳ ゴシック"/>
              </a:rPr>
              <a:t> </a:t>
            </a:r>
            <a:r>
              <a:rPr lang="cs-CZ" sz="2000" b="1" i="1" u="none" strike="noStrike" baseline="0" smtClean="0">
                <a:latin typeface="Segoe"/>
                <a:ea typeface="ＭＳ ゴシック"/>
              </a:rPr>
              <a:t>Person Card</a:t>
            </a:r>
            <a:r>
              <a:rPr lang="cs-CZ" sz="2000" b="0" i="0" u="none" strike="noStrike" baseline="0" smtClean="0">
                <a:latin typeface="Segoe"/>
                <a:ea typeface="ＭＳ ゴシック"/>
              </a:rPr>
              <a:t> shown on the right side of the document with the individual’s name and picture—this identifies the user who made the comment and has an active Microsoft account. The Person Card allows you to check whether the person is available and communicate with them through IM, voice, video, or one of the latest social sites.</a:t>
            </a:r>
          </a:p>
          <a:p>
            <a:pPr lvl="0"/>
            <a:r>
              <a:rPr lang="cs-CZ" sz="2000">
                <a:latin typeface="Segoe"/>
                <a:ea typeface="ＭＳ ゴシック"/>
              </a:rPr>
              <a:t>The new Word 2013 default view for comments is the </a:t>
            </a:r>
            <a:r>
              <a:rPr lang="cs-CZ" sz="2000" b="1" i="1">
                <a:latin typeface="Segoe"/>
                <a:ea typeface="ＭＳ ゴシック"/>
              </a:rPr>
              <a:t>Simple Markup</a:t>
            </a:r>
            <a:r>
              <a:rPr lang="cs-CZ" sz="2000">
                <a:latin typeface="Segoe"/>
                <a:ea typeface="ＭＳ ゴシック"/>
              </a:rPr>
              <a:t> that gives the document a more polish look, and a little balloon appears alongside of the document. </a:t>
            </a:r>
          </a:p>
          <a:p>
            <a:pPr lvl="0"/>
            <a:r>
              <a:rPr lang="cs-CZ" sz="2000">
                <a:latin typeface="Segoe"/>
                <a:ea typeface="ＭＳ ゴシック"/>
              </a:rPr>
              <a:t>If you use your tablet or computer to read your comments, you can read your document without the clutter of markups displayed on your screen—which makes for easier reading.</a:t>
            </a:r>
          </a:p>
          <a:p>
            <a:pPr lvl="0" rtl="0"/>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3627640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Inserting, Editing, and Deleting a Comment</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The commands in the Comments group are used to insert comments to yourself or for others to provide feedback. </a:t>
            </a:r>
          </a:p>
          <a:p>
            <a:pPr lvl="0" rtl="0"/>
            <a:r>
              <a:rPr lang="cs-CZ" b="0" i="0" u="none" strike="noStrike" baseline="0" smtClean="0">
                <a:latin typeface="Segoe"/>
                <a:ea typeface="ＭＳ ゴシック"/>
              </a:rPr>
              <a:t>When the Person Card appears, this indicates that this individual has a Microsoft Account and has signed in to one of the Office 2013 applications. When a comment is added to the document, the person’s profile appears as a card when comments are displayed. </a:t>
            </a:r>
          </a:p>
          <a:p>
            <a:pPr lvl="0" rtl="0"/>
            <a:r>
              <a:rPr lang="cs-CZ" b="0" i="0" u="none" strike="noStrike" baseline="0" smtClean="0">
                <a:latin typeface="Segoe"/>
                <a:ea typeface="ＭＳ ゴシック"/>
              </a:rPr>
              <a:t>Microsoft has improved the comments features by allowing you to communicate with individuals who have commented on your document by providing the options in the Person Card.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13033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Inserting, Editing, and Deleting a Comment</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Another </a:t>
            </a:r>
            <a:r>
              <a:rPr lang="cs-CZ" b="0" i="1" u="none" strike="noStrike" baseline="0" smtClean="0">
                <a:latin typeface="Segoe"/>
                <a:ea typeface="ＭＳ ゴシック"/>
              </a:rPr>
              <a:t>new</a:t>
            </a:r>
            <a:r>
              <a:rPr lang="cs-CZ" b="0" i="0" u="none" strike="noStrike" baseline="0" smtClean="0">
                <a:latin typeface="Segoe"/>
                <a:ea typeface="ＭＳ ゴシック"/>
              </a:rPr>
              <a:t> feature in Word 2013 is marking a comment as done—instead of deleting a comment. </a:t>
            </a:r>
          </a:p>
          <a:p>
            <a:pPr lvl="0" rtl="0"/>
            <a:r>
              <a:rPr lang="cs-CZ" b="0" i="0" u="none" strike="noStrike" baseline="0" smtClean="0">
                <a:latin typeface="Segoe"/>
                <a:ea typeface="ＭＳ ゴシック"/>
              </a:rPr>
              <a:t>Comments are easily added by using the New Comment button or using the shortcut menu. Comments can be deleted, marked as done, and edited. </a:t>
            </a:r>
          </a:p>
          <a:p>
            <a:pPr lvl="0" rtl="0"/>
            <a:r>
              <a:rPr lang="cs-CZ" b="0" i="0" u="none" strike="noStrike" baseline="0" smtClean="0">
                <a:latin typeface="Segoe"/>
                <a:ea typeface="ＭＳ ゴシック"/>
              </a:rPr>
              <a:t>Moving through a document with comments can be accomplished using the navigation buttons on the Ribbon.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9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4244653"/>
            <a:ext cx="7416800" cy="1738430"/>
          </a:xfrm>
          <a:prstGeom prst="rect">
            <a:avLst/>
          </a:prstGeom>
        </p:spPr>
      </p:pic>
    </p:spTree>
    <p:extLst>
      <p:ext uri="{BB962C8B-B14F-4D97-AF65-F5344CB8AC3E}">
        <p14:creationId xmlns:p14="http://schemas.microsoft.com/office/powerpoint/2010/main" val="1163637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Insert a Comment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In the first sentence of the second paragraph, select </a:t>
            </a:r>
            <a:r>
              <a:rPr lang="cs-CZ" b="1" i="0" u="none" strike="noStrike" baseline="0" smtClean="0">
                <a:solidFill>
                  <a:srgbClr val="000000"/>
                </a:solidFill>
                <a:latin typeface="Segoe"/>
                <a:ea typeface="ＭＳ ゴシック"/>
              </a:rPr>
              <a:t>$55,000</a:t>
            </a:r>
            <a:r>
              <a:rPr lang="cs-CZ" b="0" i="1" u="none" strike="noStrike" baseline="0" smtClean="0">
                <a:solidFill>
                  <a:srgbClr val="000000"/>
                </a:solidFill>
                <a:latin typeface="Times New Roman"/>
                <a:ea typeface="ＭＳ ゴシック"/>
              </a:rPr>
              <a:t>.</a:t>
            </a:r>
          </a:p>
          <a:p>
            <a:pPr lvl="1" rtl="0"/>
            <a:r>
              <a:rPr lang="cs-CZ" b="0" i="0" u="none" strike="noStrike" baseline="0" smtClean="0">
                <a:solidFill>
                  <a:srgbClr val="000000"/>
                </a:solidFill>
                <a:latin typeface="Segoe"/>
                <a:ea typeface="ＭＳ ゴシック"/>
              </a:rPr>
              <a:t>On the </a:t>
            </a:r>
            <a:r>
              <a:rPr lang="cs-CZ" b="1" i="0" u="none" strike="noStrike" baseline="0" smtClean="0">
                <a:solidFill>
                  <a:srgbClr val="000000"/>
                </a:solidFill>
                <a:latin typeface="Segoe"/>
                <a:ea typeface="ＭＳ ゴシック"/>
              </a:rPr>
              <a:t>Review</a:t>
            </a:r>
            <a:r>
              <a:rPr lang="cs-CZ" b="0" i="0" u="none" strike="noStrike" baseline="0" smtClean="0">
                <a:solidFill>
                  <a:srgbClr val="000000"/>
                </a:solidFill>
                <a:latin typeface="Segoe"/>
                <a:ea typeface="ＭＳ ゴシック"/>
              </a:rPr>
              <a:t> tab, in the Comments group, click the </a:t>
            </a:r>
            <a:r>
              <a:rPr lang="cs-CZ" b="1" i="0" u="none" strike="noStrike" baseline="0" smtClean="0">
                <a:solidFill>
                  <a:srgbClr val="000000"/>
                </a:solidFill>
                <a:latin typeface="Segoe"/>
                <a:ea typeface="ＭＳ ゴシック"/>
              </a:rPr>
              <a:t>New Comment</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button.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newcom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971800"/>
            <a:ext cx="495300" cy="419100"/>
          </a:xfrm>
          <a:prstGeom prst="rect">
            <a:avLst/>
          </a:prstGeom>
        </p:spPr>
      </p:pic>
    </p:spTree>
    <p:extLst>
      <p:ext uri="{BB962C8B-B14F-4D97-AF65-F5344CB8AC3E}">
        <p14:creationId xmlns:p14="http://schemas.microsoft.com/office/powerpoint/2010/main" val="4116760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Insert a Comment</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A </a:t>
            </a:r>
            <a:r>
              <a:rPr lang="cs-CZ" b="0" i="1" u="none" strike="noStrike" baseline="0" smtClean="0">
                <a:latin typeface="Segoe"/>
                <a:ea typeface="ＭＳ ゴシック"/>
              </a:rPr>
              <a:t>new</a:t>
            </a:r>
            <a:r>
              <a:rPr lang="cs-CZ" b="0" i="0" u="none" strike="noStrike" baseline="0" smtClean="0">
                <a:latin typeface="Segoe"/>
                <a:ea typeface="ＭＳ ゴシック"/>
              </a:rPr>
              <a:t> comment appears in the right margin, labeled with the individual’s name and photo icon. To see the Person Card, hover over or click on the photo icon. As you continue adding comments in a document, you will see when the comment was added in minutes—eventually this will change to the date the comment was added after the document is shared. For this lesson, images in the figures appear as Sign In,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8" name="Picture 7" descr="09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114800"/>
            <a:ext cx="4656667" cy="1748748"/>
          </a:xfrm>
          <a:prstGeom prst="rect">
            <a:avLst/>
          </a:prstGeom>
        </p:spPr>
      </p:pic>
    </p:spTree>
    <p:extLst>
      <p:ext uri="{BB962C8B-B14F-4D97-AF65-F5344CB8AC3E}">
        <p14:creationId xmlns:p14="http://schemas.microsoft.com/office/powerpoint/2010/main" val="14033762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Insert a Comment</a:t>
            </a:r>
          </a:p>
        </p:txBody>
      </p:sp>
      <p:sp>
        <p:nvSpPr>
          <p:cNvPr id="3" name="Text Placeholder 2"/>
          <p:cNvSpPr>
            <a:spLocks noGrp="1"/>
          </p:cNvSpPr>
          <p:nvPr>
            <p:ph type="body" idx="1"/>
          </p:nvPr>
        </p:nvSpPr>
        <p:spPr/>
        <p:txBody>
          <a:bodyPr/>
          <a:lstStyle/>
          <a:p>
            <a:pPr lvl="1">
              <a:buFont typeface="+mj-lt"/>
              <a:buAutoNum type="arabicPeriod" startAt="3"/>
            </a:pPr>
            <a:r>
              <a:rPr lang="cs-CZ">
                <a:solidFill>
                  <a:srgbClr val="000000"/>
                </a:solidFill>
                <a:latin typeface="Segoe"/>
                <a:ea typeface="ＭＳ ゴシック"/>
              </a:rPr>
              <a:t>Type into the comment balloon Will you please confirm if the salary is correct?</a:t>
            </a:r>
          </a:p>
          <a:p>
            <a:pPr lvl="1">
              <a:buAutoNum type="arabicPeriod" startAt="3"/>
            </a:pPr>
            <a:r>
              <a:rPr lang="cs-CZ">
                <a:solidFill>
                  <a:srgbClr val="000000"/>
                </a:solidFill>
                <a:latin typeface="Segoe"/>
                <a:ea typeface="ＭＳ ゴシック"/>
              </a:rPr>
              <a:t>In the first sentence of the third paragraph, select </a:t>
            </a:r>
            <a:r>
              <a:rPr lang="cs-CZ" b="1">
                <a:solidFill>
                  <a:srgbClr val="000000"/>
                </a:solidFill>
                <a:latin typeface="Segoe"/>
                <a:ea typeface="ＭＳ ゴシック"/>
              </a:rPr>
              <a:t>$2,500</a:t>
            </a:r>
            <a:r>
              <a:rPr lang="cs-CZ" i="1">
                <a:solidFill>
                  <a:srgbClr val="000000"/>
                </a:solidFill>
                <a:latin typeface="Times New Roman"/>
                <a:ea typeface="ＭＳ ゴシック"/>
              </a:rPr>
              <a:t>.</a:t>
            </a:r>
            <a:endParaRPr lang="cs-CZ">
              <a:solidFill>
                <a:srgbClr val="000000"/>
              </a:solidFill>
              <a:latin typeface="Times New Roman"/>
              <a:ea typeface="ＭＳ ゴシック"/>
            </a:endParaRPr>
          </a:p>
          <a:p>
            <a:pPr lvl="1" rtl="0">
              <a:buAutoNum type="arabicPeriod" startAt="3"/>
            </a:pPr>
            <a:r>
              <a:rPr lang="cs-CZ" b="0" i="0" u="none" strike="noStrike" baseline="0" smtClean="0">
                <a:solidFill>
                  <a:srgbClr val="000000"/>
                </a:solidFill>
                <a:latin typeface="Segoe"/>
                <a:ea typeface="ＭＳ ゴシック"/>
              </a:rPr>
              <a:t>Right-click, and then select </a:t>
            </a:r>
            <a:r>
              <a:rPr lang="cs-CZ" b="1" i="0" u="none" strike="noStrike" baseline="0" smtClean="0">
                <a:solidFill>
                  <a:srgbClr val="000000"/>
                </a:solidFill>
                <a:latin typeface="Segoe"/>
                <a:ea typeface="ＭＳ ゴシック"/>
              </a:rPr>
              <a:t>New Comment</a:t>
            </a:r>
            <a:r>
              <a:rPr lang="cs-CZ" b="0" i="0" u="none" strike="noStrike" baseline="0" smtClean="0">
                <a:solidFill>
                  <a:srgbClr val="000000"/>
                </a:solidFill>
                <a:latin typeface="Segoe"/>
                <a:ea typeface="ＭＳ ゴシック"/>
              </a:rPr>
              <a:t> from the menu; a second comment appears in the right margin.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1929135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latin typeface="Segoe"/>
                <a:ea typeface="ＭＳ ゴシック"/>
              </a:rPr>
              <a:t>Step by Step: Insert a Comment</a:t>
            </a:r>
            <a:endParaRPr lang="en-US"/>
          </a:p>
        </p:txBody>
      </p:sp>
      <p:sp>
        <p:nvSpPr>
          <p:cNvPr id="3" name="Content Placeholder 2"/>
          <p:cNvSpPr>
            <a:spLocks noGrp="1"/>
          </p:cNvSpPr>
          <p:nvPr>
            <p:ph idx="1"/>
          </p:nvPr>
        </p:nvSpPr>
        <p:spPr/>
        <p:txBody>
          <a:bodyPr/>
          <a:lstStyle/>
          <a:p>
            <a:pPr lvl="1">
              <a:buFont typeface="+mj-lt"/>
              <a:buAutoNum type="arabicPeriod" startAt="6"/>
            </a:pPr>
            <a:r>
              <a:rPr lang="cs-CZ">
                <a:solidFill>
                  <a:srgbClr val="000000"/>
                </a:solidFill>
                <a:latin typeface="Segoe"/>
                <a:ea typeface="ＭＳ ゴシック"/>
              </a:rPr>
              <a:t>In the new comment, type The relocation amount is $5,000. The figure below displays both comments as balloons. If your screen is not displaying as shown in the figure, click the Simple Markup in the Tracking group.</a:t>
            </a:r>
          </a:p>
          <a:p>
            <a:pPr lvl="1">
              <a:buAutoNum type="arabicPeriod" startAt="6"/>
            </a:pPr>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the document as </a:t>
            </a:r>
            <a:r>
              <a:rPr lang="cs-CZ" b="1" i="1">
                <a:solidFill>
                  <a:srgbClr val="000000"/>
                </a:solidFill>
                <a:latin typeface="Segoe"/>
                <a:ea typeface="ＭＳ ゴシック"/>
              </a:rPr>
              <a:t>Employment Offer Comments</a:t>
            </a:r>
            <a:r>
              <a:rPr lang="cs-CZ">
                <a:solidFill>
                  <a:srgbClr val="000000"/>
                </a:solidFill>
                <a:latin typeface="Segoe"/>
                <a:ea typeface="ＭＳ ゴシック"/>
              </a:rPr>
              <a:t> in the lesson folder on your flash drive.</a:t>
            </a:r>
          </a:p>
          <a:p>
            <a:pPr lvl="0"/>
            <a:r>
              <a:rPr lang="cs-CZ" b="1">
                <a:latin typeface="Segoe"/>
                <a:ea typeface="ＭＳ ゴシック"/>
              </a:rPr>
              <a:t>PAUSE. Leave</a:t>
            </a:r>
            <a:r>
              <a:rPr lang="cs-CZ">
                <a:latin typeface="Segoe"/>
                <a:ea typeface="ＭＳ ゴシック"/>
              </a:rPr>
              <a:t> the document open to use in the next exercise.</a:t>
            </a: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46</a:t>
            </a:fld>
            <a:endParaRPr lang="en-US" dirty="0"/>
          </a:p>
        </p:txBody>
      </p:sp>
      <p:pic>
        <p:nvPicPr>
          <p:cNvPr id="7" name="Picture 6" descr="0914.png"/>
          <p:cNvPicPr>
            <a:picLocks noChangeAspect="1"/>
          </p:cNvPicPr>
          <p:nvPr/>
        </p:nvPicPr>
        <p:blipFill rotWithShape="1">
          <a:blip r:embed="rId2">
            <a:extLst>
              <a:ext uri="{28A0092B-C50C-407E-A947-70E740481C1C}">
                <a14:useLocalDpi xmlns:a14="http://schemas.microsoft.com/office/drawing/2010/main" val="0"/>
              </a:ext>
            </a:extLst>
          </a:blip>
          <a:srcRect l="3046" t="53390" r="-3046" b="-3273"/>
          <a:stretch/>
        </p:blipFill>
        <p:spPr>
          <a:xfrm>
            <a:off x="1524000" y="4114800"/>
            <a:ext cx="6671733" cy="2064613"/>
          </a:xfrm>
          <a:prstGeom prst="rect">
            <a:avLst/>
          </a:prstGeom>
        </p:spPr>
      </p:pic>
    </p:spTree>
    <p:extLst>
      <p:ext uri="{BB962C8B-B14F-4D97-AF65-F5344CB8AC3E}">
        <p14:creationId xmlns:p14="http://schemas.microsoft.com/office/powerpoint/2010/main" val="1733482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Navigate and Edit a Comment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Previous</a:t>
            </a:r>
            <a:r>
              <a:rPr lang="cs-CZ" b="0" i="0" u="none" strike="noStrike" baseline="0" smtClean="0">
                <a:solidFill>
                  <a:srgbClr val="000000"/>
                </a:solidFill>
                <a:latin typeface="Segoe"/>
                <a:ea typeface="ＭＳ ゴシック"/>
              </a:rPr>
              <a:t>      button in the Comments group to move back to the first comment. </a:t>
            </a:r>
          </a:p>
          <a:p>
            <a:pPr lvl="1" rtl="0"/>
            <a:r>
              <a:rPr lang="cs-CZ" b="0" i="0" u="none" strike="noStrike" baseline="0" smtClean="0">
                <a:solidFill>
                  <a:srgbClr val="000000"/>
                </a:solidFill>
                <a:latin typeface="Segoe"/>
                <a:ea typeface="ＭＳ ゴシック"/>
              </a:rPr>
              <a:t>When you jump to a comment, you are ready to begin editing.</a:t>
            </a:r>
          </a:p>
          <a:p>
            <a:pPr lvl="1" rtl="0"/>
            <a:r>
              <a:rPr lang="cs-CZ" b="0" i="0" u="none" strike="noStrike" baseline="0" smtClean="0">
                <a:solidFill>
                  <a:srgbClr val="000000"/>
                </a:solidFill>
                <a:latin typeface="Segoe"/>
                <a:ea typeface="ＭＳ ゴシック"/>
              </a:rPr>
              <a:t>Place the insertion point at the end of the text in the first comment, and type </a:t>
            </a:r>
            <a:r>
              <a:rPr lang="cs-CZ" b="1" i="0" u="none" strike="noStrike" baseline="0" smtClean="0">
                <a:solidFill>
                  <a:srgbClr val="000000"/>
                </a:solidFill>
                <a:latin typeface="Segoe"/>
                <a:ea typeface="ＭＳ ゴシック"/>
              </a:rPr>
              <a:t>I would appreciate a response by 5 p.m. today</a:t>
            </a:r>
            <a:r>
              <a:rPr lang="cs-CZ" b="0" i="0" u="none" strike="noStrike" baseline="0" smtClean="0">
                <a:solidFill>
                  <a:srgbClr val="000000"/>
                </a:solidFill>
                <a:latin typeface="Times New Roman"/>
                <a:ea typeface="ＭＳ ゴシック"/>
              </a:rPr>
              <a:t>.</a:t>
            </a:r>
          </a:p>
          <a:p>
            <a:pPr lvl="1" rtl="0"/>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previou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905000"/>
            <a:ext cx="372140" cy="381000"/>
          </a:xfrm>
          <a:prstGeom prst="rect">
            <a:avLst/>
          </a:prstGeom>
        </p:spPr>
      </p:pic>
    </p:spTree>
    <p:extLst>
      <p:ext uri="{BB962C8B-B14F-4D97-AF65-F5344CB8AC3E}">
        <p14:creationId xmlns:p14="http://schemas.microsoft.com/office/powerpoint/2010/main" val="3924700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Show Comments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Show</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Comments </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button to display comments in the document. </a:t>
            </a:r>
          </a:p>
          <a:p>
            <a:pPr lvl="1" rtl="0"/>
            <a:r>
              <a:rPr lang="cs-CZ" b="0" i="0" u="none" strike="noStrike" baseline="0" smtClean="0">
                <a:solidFill>
                  <a:srgbClr val="000000"/>
                </a:solidFill>
                <a:latin typeface="Segoe"/>
                <a:ea typeface="ＭＳ ゴシック"/>
              </a:rPr>
              <a:t>The comments are placed on the right side of the document and if you hover over them, you see how long ago the comment was added. If the person has signed into his or her Microsoft account, you also see his or her name and picture.</a:t>
            </a:r>
          </a:p>
          <a:p>
            <a:pPr lvl="1" rtl="0"/>
            <a:r>
              <a:rPr lang="cs-CZ" b="0" i="0" u="none" strike="noStrike" baseline="0" smtClean="0">
                <a:solidFill>
                  <a:srgbClr val="000000"/>
                </a:solidFill>
                <a:latin typeface="Segoe"/>
                <a:ea typeface="ＭＳ ゴシック"/>
              </a:rPr>
              <a:t>The Show Comments button is a toggle to show and hide comments.</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showcomm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828800"/>
            <a:ext cx="546100" cy="482600"/>
          </a:xfrm>
          <a:prstGeom prst="rect">
            <a:avLst/>
          </a:prstGeom>
        </p:spPr>
      </p:pic>
    </p:spTree>
    <p:extLst>
      <p:ext uri="{BB962C8B-B14F-4D97-AF65-F5344CB8AC3E}">
        <p14:creationId xmlns:p14="http://schemas.microsoft.com/office/powerpoint/2010/main" val="2619520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Delete and Mark Comment as Done</a:t>
            </a:r>
          </a:p>
        </p:txBody>
      </p:sp>
      <p:sp>
        <p:nvSpPr>
          <p:cNvPr id="3" name="Text Placeholder 2"/>
          <p:cNvSpPr>
            <a:spLocks noGrp="1"/>
          </p:cNvSpPr>
          <p:nvPr>
            <p:ph type="body" idx="1"/>
          </p:nvPr>
        </p:nvSpPr>
        <p:spPr/>
        <p:txBody>
          <a:bodyPr/>
          <a:lstStyle/>
          <a:p>
            <a:pPr lvl="0" rtl="0"/>
            <a:r>
              <a:rPr lang="cs-CZ" sz="2100" b="1" i="0" u="none" strike="noStrike" baseline="0" smtClean="0">
                <a:latin typeface="Segoe"/>
                <a:ea typeface="ＭＳ ゴシック"/>
              </a:rPr>
              <a:t>USE</a:t>
            </a:r>
            <a:r>
              <a:rPr lang="cs-CZ" sz="2100" b="0" i="0" u="none" strike="noStrike" baseline="0" smtClean="0">
                <a:latin typeface="Segoe"/>
                <a:ea typeface="ＭＳ ゴシック"/>
              </a:rPr>
              <a:t> the document from the previous exercise.</a:t>
            </a:r>
          </a:p>
          <a:p>
            <a:pPr lvl="1" rtl="0"/>
            <a:r>
              <a:rPr lang="cs-CZ" sz="2100" b="0" i="0" u="none" strike="noStrike" baseline="0" smtClean="0">
                <a:solidFill>
                  <a:srgbClr val="000000"/>
                </a:solidFill>
                <a:latin typeface="Segoe"/>
                <a:ea typeface="ＭＳ ゴシック"/>
              </a:rPr>
              <a:t>Click the </a:t>
            </a:r>
            <a:r>
              <a:rPr lang="cs-CZ" sz="2100" b="1" i="0" u="none" strike="noStrike" baseline="0" smtClean="0">
                <a:solidFill>
                  <a:srgbClr val="000000"/>
                </a:solidFill>
                <a:latin typeface="Segoe"/>
                <a:ea typeface="ＭＳ ゴシック"/>
              </a:rPr>
              <a:t>Next</a:t>
            </a:r>
            <a:r>
              <a:rPr lang="cs-CZ" sz="2100" b="0" i="0" u="none" strike="noStrike" baseline="0" smtClean="0">
                <a:solidFill>
                  <a:srgbClr val="000000"/>
                </a:solidFill>
                <a:latin typeface="Segoe"/>
                <a:ea typeface="ＭＳ ゴシック"/>
              </a:rPr>
              <a:t> </a:t>
            </a:r>
            <a:r>
              <a:rPr lang="cs-CZ" sz="2100" b="1" i="0" u="none" strike="noStrike" baseline="0" smtClean="0">
                <a:solidFill>
                  <a:srgbClr val="000000"/>
                </a:solidFill>
                <a:latin typeface="Segoe"/>
                <a:ea typeface="ＭＳ ゴシック"/>
              </a:rPr>
              <a:t>      </a:t>
            </a:r>
            <a:r>
              <a:rPr lang="cs-CZ" sz="2100" b="0" i="0" u="none" strike="noStrike" baseline="0" smtClean="0">
                <a:solidFill>
                  <a:srgbClr val="000000"/>
                </a:solidFill>
                <a:latin typeface="Segoe"/>
                <a:ea typeface="ＭＳ ゴシック"/>
              </a:rPr>
              <a:t>button in the Comments group to move to the second comment balloon. </a:t>
            </a:r>
          </a:p>
          <a:p>
            <a:pPr lvl="1" rtl="0"/>
            <a:r>
              <a:rPr lang="cs-CZ" sz="2100" b="0" i="0" u="none" strike="noStrike" baseline="0" smtClean="0">
                <a:solidFill>
                  <a:srgbClr val="000000"/>
                </a:solidFill>
                <a:latin typeface="Segoe"/>
                <a:ea typeface="ＭＳ ゴシック"/>
              </a:rPr>
              <a:t>Click the </a:t>
            </a:r>
            <a:r>
              <a:rPr lang="cs-CZ" sz="2100" b="1" i="0" u="none" strike="noStrike" baseline="0" smtClean="0">
                <a:solidFill>
                  <a:srgbClr val="000000"/>
                </a:solidFill>
                <a:latin typeface="Segoe"/>
                <a:ea typeface="ＭＳ ゴシック"/>
              </a:rPr>
              <a:t>Delete</a:t>
            </a:r>
            <a:r>
              <a:rPr lang="cs-CZ" sz="2100" b="0" i="0" u="none" strike="noStrike" baseline="0" smtClean="0">
                <a:solidFill>
                  <a:srgbClr val="000000"/>
                </a:solidFill>
                <a:latin typeface="Segoe"/>
                <a:ea typeface="ＭＳ ゴシック"/>
              </a:rPr>
              <a:t> </a:t>
            </a:r>
            <a:r>
              <a:rPr lang="cs-CZ" sz="2100" b="1" i="0" u="none" strike="noStrike" baseline="0" smtClean="0">
                <a:solidFill>
                  <a:srgbClr val="000000"/>
                </a:solidFill>
                <a:latin typeface="Segoe"/>
                <a:ea typeface="ＭＳ ゴシック"/>
              </a:rPr>
              <a:t>      </a:t>
            </a:r>
            <a:r>
              <a:rPr lang="cs-CZ" sz="2100" b="0" i="0" u="none" strike="noStrike" baseline="0" smtClean="0">
                <a:solidFill>
                  <a:srgbClr val="000000"/>
                </a:solidFill>
                <a:latin typeface="Segoe"/>
                <a:ea typeface="ＭＳ ゴシック"/>
              </a:rPr>
              <a:t>button drop-down arrow in the Comments group, and then select </a:t>
            </a:r>
            <a:r>
              <a:rPr lang="cs-CZ" sz="2100" b="1" i="0" u="none" strike="noStrike" baseline="0" smtClean="0">
                <a:solidFill>
                  <a:srgbClr val="000000"/>
                </a:solidFill>
                <a:latin typeface="Segoe"/>
                <a:ea typeface="ＭＳ ゴシック"/>
              </a:rPr>
              <a:t>Delete</a:t>
            </a:r>
            <a:r>
              <a:rPr lang="cs-CZ" sz="2100" b="0" i="0" u="none" strike="noStrike" baseline="0" smtClean="0">
                <a:solidFill>
                  <a:srgbClr val="000000"/>
                </a:solidFill>
                <a:latin typeface="Segoe"/>
                <a:ea typeface="ＭＳ ゴシック"/>
              </a:rPr>
              <a:t> from the drop-down menu, as shown below. The comment is removed.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9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10000"/>
            <a:ext cx="5808133" cy="2103223"/>
          </a:xfrm>
          <a:prstGeom prst="rect">
            <a:avLst/>
          </a:prstGeom>
        </p:spPr>
      </p:pic>
      <p:pic>
        <p:nvPicPr>
          <p:cNvPr id="8" name="Picture 7" descr="nex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1828800"/>
            <a:ext cx="381000" cy="381000"/>
          </a:xfrm>
          <a:prstGeom prst="rect">
            <a:avLst/>
          </a:prstGeom>
        </p:spPr>
      </p:pic>
      <p:pic>
        <p:nvPicPr>
          <p:cNvPr id="9" name="Picture 8" descr="dele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2590800"/>
            <a:ext cx="371352" cy="347133"/>
          </a:xfrm>
          <a:prstGeom prst="rect">
            <a:avLst/>
          </a:prstGeom>
        </p:spPr>
      </p:pic>
    </p:spTree>
    <p:extLst>
      <p:ext uri="{BB962C8B-B14F-4D97-AF65-F5344CB8AC3E}">
        <p14:creationId xmlns:p14="http://schemas.microsoft.com/office/powerpoint/2010/main" val="2299349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Validating content by using spelling and grammar checking options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It is a good business practice to proof a document to ensure it is error free before sharing or printing it. </a:t>
            </a:r>
          </a:p>
          <a:p>
            <a:pPr lvl="0" rtl="0"/>
            <a:r>
              <a:rPr lang="en-US" b="0" i="0" u="none" strike="noStrike" baseline="0" smtClean="0">
                <a:latin typeface="Segoe"/>
                <a:ea typeface="ＭＳ ゴシック"/>
              </a:rPr>
              <a:t>Word provides proofing tools such as a Spelling and Grammar checking function, the Define button, the Thesaurus button, and the Word Count tracker. </a:t>
            </a:r>
          </a:p>
          <a:p>
            <a:pPr lvl="0" rtl="0"/>
            <a:r>
              <a:rPr lang="en-US" b="0" i="0" u="none" strike="noStrike" baseline="0" smtClean="0">
                <a:latin typeface="Segoe"/>
                <a:ea typeface="ＭＳ ゴシック"/>
              </a:rPr>
              <a:t>All these tools and commands are located on the Ribbon on the Review tab. </a:t>
            </a:r>
          </a:p>
          <a:p>
            <a:r>
              <a:rPr lang="en-US">
                <a:latin typeface="Segoe"/>
                <a:ea typeface="ＭＳ ゴシック"/>
              </a:rPr>
              <a:t>The status bar also contains Word Count and Proofing Error buttons that give you quick access to some proofing features. On the status bar, Word automatically displays the document’s word count.</a:t>
            </a:r>
          </a:p>
          <a:p>
            <a:pPr lvl="0"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491202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Delete and Mark Comment as Done</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Undo</a:t>
            </a:r>
            <a:r>
              <a:rPr lang="cs-CZ" b="0" i="0" u="none" strike="noStrike" baseline="0" smtClean="0">
                <a:solidFill>
                  <a:srgbClr val="000000"/>
                </a:solidFill>
                <a:latin typeface="Segoe"/>
                <a:ea typeface="ＭＳ ゴシック"/>
              </a:rPr>
              <a:t> to bring the comment back.</a:t>
            </a:r>
          </a:p>
          <a:p>
            <a:pPr lvl="1" rtl="0">
              <a:buAutoNum type="arabicPeriod" startAt="3"/>
            </a:pPr>
            <a:r>
              <a:rPr lang="cs-CZ" b="0" i="0" u="none" strike="noStrike" baseline="0" smtClean="0">
                <a:solidFill>
                  <a:srgbClr val="000000"/>
                </a:solidFill>
                <a:latin typeface="Segoe"/>
                <a:ea typeface="ＭＳ ゴシック"/>
              </a:rPr>
              <a:t>Right-click both comments separately and click </a:t>
            </a:r>
            <a:r>
              <a:rPr lang="cs-CZ" b="1" i="0" u="none" strike="noStrike" baseline="0" smtClean="0">
                <a:solidFill>
                  <a:srgbClr val="000000"/>
                </a:solidFill>
                <a:latin typeface="Segoe"/>
                <a:ea typeface="ＭＳ ゴシック"/>
              </a:rPr>
              <a:t>Mark Comment Done</a:t>
            </a:r>
            <a:r>
              <a:rPr lang="cs-CZ" b="0" i="0" u="none" strike="noStrike" baseline="0" smtClean="0">
                <a:solidFill>
                  <a:srgbClr val="000000"/>
                </a:solidFill>
                <a:latin typeface="Times New Roman"/>
                <a:ea typeface="ＭＳ ゴシック"/>
              </a:rPr>
              <a:t>.</a:t>
            </a:r>
          </a:p>
          <a:p>
            <a:pPr lvl="1" rtl="0">
              <a:buAutoNum type="arabicPeriod" startAt="3"/>
            </a:pPr>
            <a:r>
              <a:rPr lang="cs-CZ" b="0" i="0" u="none" strike="noStrike" baseline="0" smtClean="0">
                <a:solidFill>
                  <a:srgbClr val="000000"/>
                </a:solidFill>
                <a:latin typeface="Segoe"/>
                <a:ea typeface="ＭＳ ゴシック"/>
              </a:rPr>
              <a:t>This option shrinks and fades all comments and places them in the document background.</a:t>
            </a:r>
          </a:p>
          <a:p>
            <a:pPr lvl="1">
              <a:buAutoNum type="arabicPeriod" startAt="3"/>
            </a:pPr>
            <a:r>
              <a:rPr lang="cs-CZ">
                <a:solidFill>
                  <a:srgbClr val="000000"/>
                </a:solidFill>
                <a:latin typeface="Segoe"/>
                <a:ea typeface="ＭＳ ゴシック"/>
              </a:rPr>
              <a:t>Remove the check mark from both comments.</a:t>
            </a:r>
          </a:p>
          <a:p>
            <a:pPr lvl="1">
              <a:buAutoNum type="arabicPeriod" startAt="3"/>
            </a:pPr>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the document as </a:t>
            </a:r>
            <a:r>
              <a:rPr lang="cs-CZ" b="1" i="1">
                <a:solidFill>
                  <a:srgbClr val="000000"/>
                </a:solidFill>
                <a:latin typeface="Segoe"/>
                <a:ea typeface="ＭＳ ゴシック"/>
              </a:rPr>
              <a:t>Employment Offer Comments1</a:t>
            </a:r>
            <a:r>
              <a:rPr lang="cs-CZ">
                <a:solidFill>
                  <a:srgbClr val="000000"/>
                </a:solidFill>
                <a:latin typeface="Segoe"/>
                <a:ea typeface="ＭＳ ゴシック"/>
              </a:rPr>
              <a:t> in the lesson folder on your flash drive.</a:t>
            </a:r>
          </a:p>
          <a:p>
            <a:pPr lvl="0"/>
            <a:r>
              <a:rPr lang="cs-CZ" b="1">
                <a:latin typeface="Segoe"/>
                <a:ea typeface="ＭＳ ゴシック"/>
              </a:rPr>
              <a:t>PAUSE.</a:t>
            </a:r>
            <a:r>
              <a:rPr lang="cs-CZ">
                <a:latin typeface="Segoe"/>
                <a:ea typeface="ＭＳ ゴシック"/>
              </a:rPr>
              <a:t> </a:t>
            </a:r>
            <a:r>
              <a:rPr lang="cs-CZ" b="1">
                <a:latin typeface="Segoe"/>
                <a:ea typeface="ＭＳ ゴシック"/>
              </a:rPr>
              <a:t>Leave</a:t>
            </a:r>
            <a:r>
              <a:rPr lang="cs-CZ">
                <a:latin typeface="Segoe"/>
                <a:ea typeface="ＭＳ ゴシック"/>
              </a:rPr>
              <a:t> the document open to use in the next exercise.</a:t>
            </a:r>
          </a:p>
          <a:p>
            <a:pPr lvl="2"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4057636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Viewing Comments</a:t>
            </a:r>
          </a:p>
        </p:txBody>
      </p:sp>
      <p:sp>
        <p:nvSpPr>
          <p:cNvPr id="3" name="Text Placeholder 2"/>
          <p:cNvSpPr>
            <a:spLocks noGrp="1"/>
          </p:cNvSpPr>
          <p:nvPr>
            <p:ph type="body" idx="1"/>
          </p:nvPr>
        </p:nvSpPr>
        <p:spPr/>
        <p:txBody>
          <a:bodyPr/>
          <a:lstStyle/>
          <a:p>
            <a:pPr lvl="0" rtl="0"/>
            <a:r>
              <a:rPr lang="cs-CZ" sz="2000" b="0" i="0" u="none" strike="noStrike" baseline="0" smtClean="0">
                <a:latin typeface="Segoe"/>
                <a:ea typeface="ＭＳ ゴシック"/>
              </a:rPr>
              <a:t>Word displays comments as little balloons in the document with the default Simple Markup enabled. </a:t>
            </a:r>
          </a:p>
          <a:p>
            <a:pPr lvl="0" rtl="0"/>
            <a:r>
              <a:rPr lang="cs-CZ" sz="2000" b="0" i="0" u="none" strike="noStrike" baseline="0" smtClean="0">
                <a:latin typeface="Segoe"/>
                <a:ea typeface="ＭＳ ゴシック"/>
              </a:rPr>
              <a:t>Comments can also be shown inline in the document or as balloons. </a:t>
            </a:r>
          </a:p>
          <a:p>
            <a:pPr lvl="0" rtl="0"/>
            <a:r>
              <a:rPr lang="cs-CZ" sz="2000" b="1" i="1" u="none" strike="noStrike" baseline="0" smtClean="0">
                <a:latin typeface="Segoe"/>
                <a:ea typeface="ＭＳ ゴシック"/>
              </a:rPr>
              <a:t>Balloons</a:t>
            </a:r>
            <a:r>
              <a:rPr lang="cs-CZ" sz="2000" b="0" i="0" u="none" strike="noStrike" baseline="0" smtClean="0">
                <a:latin typeface="Segoe"/>
                <a:ea typeface="ＭＳ ゴシック"/>
              </a:rPr>
              <a:t> are markups and when comments are shown, the person’s card displays on the right side of the document. </a:t>
            </a:r>
          </a:p>
          <a:p>
            <a:pPr lvl="0" rtl="0"/>
            <a:r>
              <a:rPr lang="cs-CZ" sz="2000" b="1" i="1" u="none" strike="noStrike" baseline="0" smtClean="0">
                <a:latin typeface="Segoe"/>
                <a:ea typeface="ＭＳ ゴシック"/>
              </a:rPr>
              <a:t>Inline</a:t>
            </a:r>
            <a:r>
              <a:rPr lang="cs-CZ" sz="2000" b="0" i="0" u="none" strike="noStrike" baseline="0" smtClean="0">
                <a:latin typeface="Segoe"/>
                <a:ea typeface="ＭＳ ゴシック"/>
              </a:rPr>
              <a:t> comments are hidden; the reviewer’s initials appear in square brackets beside the selected text. ScreenTips appear when comments are inline and the mouse pointer is placed over the inline comment. </a:t>
            </a:r>
          </a:p>
          <a:p>
            <a:pPr lvl="0"/>
            <a:r>
              <a:rPr lang="cs-CZ" sz="2000">
                <a:latin typeface="Segoe"/>
                <a:ea typeface="ＭＳ ゴシック"/>
              </a:rPr>
              <a:t>Both the balloons and inline can be used with track changes, which is discussed later in the lesson.</a:t>
            </a:r>
          </a:p>
          <a:p>
            <a:pPr lvl="0"/>
            <a:r>
              <a:rPr lang="cs-CZ" sz="2000">
                <a:latin typeface="Segoe"/>
                <a:ea typeface="ＭＳ ゴシック"/>
              </a:rPr>
              <a:t>The Show Markup menu allows you to change how comments appear and to determine which reviewers’ comments are displayed. When in Draft view, certain elements in a document are not visible.</a:t>
            </a:r>
          </a:p>
          <a:p>
            <a:pPr lvl="0" rtl="0"/>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3752753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View Comments Inline</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In the Tracking group, click the </a:t>
            </a:r>
            <a:r>
              <a:rPr lang="cs-CZ" b="1" i="0" u="none" strike="noStrike" baseline="0" smtClean="0">
                <a:solidFill>
                  <a:srgbClr val="000000"/>
                </a:solidFill>
                <a:latin typeface="Segoe"/>
                <a:ea typeface="ＭＳ ゴシック"/>
              </a:rPr>
              <a:t>Track Changes</a:t>
            </a:r>
            <a:br>
              <a:rPr lang="cs-CZ" b="1"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button to turn on. The button is now highlighted to show it is on. Track Changes must be turned on to view comments Inline.</a:t>
            </a:r>
          </a:p>
          <a:p>
            <a:pPr lvl="1" rtl="0"/>
            <a:r>
              <a:rPr lang="cs-CZ" b="0" i="0" u="none" strike="noStrike" baseline="0" smtClean="0">
                <a:solidFill>
                  <a:srgbClr val="000000"/>
                </a:solidFill>
                <a:latin typeface="Segoe"/>
                <a:ea typeface="ＭＳ ゴシック"/>
              </a:rPr>
              <a:t>Click the drop-down arrow by Simple Markup and select </a:t>
            </a:r>
            <a:r>
              <a:rPr lang="cs-CZ" b="1" i="0" u="none" strike="noStrike" baseline="0" smtClean="0">
                <a:solidFill>
                  <a:srgbClr val="000000"/>
                </a:solidFill>
                <a:latin typeface="Segoe"/>
                <a:ea typeface="ＭＳ ゴシック"/>
              </a:rPr>
              <a:t>All Markup </a:t>
            </a:r>
            <a:r>
              <a:rPr lang="cs-CZ" b="0" i="0" u="none" strike="noStrike" baseline="0" smtClean="0">
                <a:solidFill>
                  <a:srgbClr val="000000"/>
                </a:solidFill>
                <a:latin typeface="Segoe"/>
                <a:ea typeface="ＭＳ ゴシック"/>
              </a:rPr>
              <a:t>to</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change the default setting for the markup.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tr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466" y="1841174"/>
            <a:ext cx="381000" cy="410308"/>
          </a:xfrm>
          <a:prstGeom prst="rect">
            <a:avLst/>
          </a:prstGeom>
        </p:spPr>
      </p:pic>
    </p:spTree>
    <p:extLst>
      <p:ext uri="{BB962C8B-B14F-4D97-AF65-F5344CB8AC3E}">
        <p14:creationId xmlns:p14="http://schemas.microsoft.com/office/powerpoint/2010/main" val="3250315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View Comments Inline</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In the Tracking group, click the </a:t>
            </a:r>
            <a:r>
              <a:rPr lang="cs-CZ" b="1" i="0" u="none" strike="noStrike" baseline="0" smtClean="0">
                <a:solidFill>
                  <a:srgbClr val="000000"/>
                </a:solidFill>
                <a:latin typeface="Segoe"/>
                <a:ea typeface="ＭＳ ゴシック"/>
              </a:rPr>
              <a:t>Show Markup</a:t>
            </a:r>
            <a:r>
              <a:rPr lang="cs-CZ" b="0" i="0" u="none" strike="noStrike" baseline="0" smtClean="0">
                <a:solidFill>
                  <a:srgbClr val="000000"/>
                </a:solidFill>
                <a:latin typeface="Segoe"/>
                <a:ea typeface="ＭＳ ゴシック"/>
              </a:rPr>
              <a: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button to display the menu as shown below. Options are available on how markup should display in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8" name="Picture 7" descr="marku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447800"/>
            <a:ext cx="320386" cy="381000"/>
          </a:xfrm>
          <a:prstGeom prst="rect">
            <a:avLst/>
          </a:prstGeom>
        </p:spPr>
      </p:pic>
      <p:pic>
        <p:nvPicPr>
          <p:cNvPr id="9" name="Picture 8" descr="09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1" y="2887133"/>
            <a:ext cx="8178800" cy="2528301"/>
          </a:xfrm>
          <a:prstGeom prst="rect">
            <a:avLst/>
          </a:prstGeom>
        </p:spPr>
      </p:pic>
    </p:spTree>
    <p:extLst>
      <p:ext uri="{BB962C8B-B14F-4D97-AF65-F5344CB8AC3E}">
        <p14:creationId xmlns:p14="http://schemas.microsoft.com/office/powerpoint/2010/main" val="3582850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View Comments Inline</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Select </a:t>
            </a:r>
            <a:r>
              <a:rPr lang="cs-CZ" b="1" i="0" u="none" strike="noStrike" baseline="0" smtClean="0">
                <a:solidFill>
                  <a:srgbClr val="000000"/>
                </a:solidFill>
                <a:latin typeface="Segoe"/>
                <a:ea typeface="ＭＳ ゴシック"/>
              </a:rPr>
              <a:t>Balloons</a:t>
            </a:r>
            <a:r>
              <a:rPr lang="cs-CZ" b="0" i="0" u="none" strike="noStrike" baseline="0" smtClean="0">
                <a:solidFill>
                  <a:srgbClr val="000000"/>
                </a:solidFill>
                <a:latin typeface="Segoe"/>
                <a:ea typeface="ＭＳ ゴシック"/>
              </a:rPr>
              <a:t>, and</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then click </a:t>
            </a:r>
            <a:r>
              <a:rPr lang="cs-CZ" b="1" i="0" u="none" strike="noStrike" baseline="0" smtClean="0">
                <a:solidFill>
                  <a:srgbClr val="000000"/>
                </a:solidFill>
                <a:latin typeface="Segoe"/>
                <a:ea typeface="ＭＳ ゴシック"/>
              </a:rPr>
              <a:t>Show All Revisions Inline</a:t>
            </a:r>
            <a:r>
              <a:rPr lang="cs-CZ" b="0" i="0" u="none" strike="noStrike" baseline="0" smtClean="0">
                <a:solidFill>
                  <a:srgbClr val="000000"/>
                </a:solidFill>
                <a:latin typeface="Segoe"/>
                <a:ea typeface="ＭＳ ゴシック"/>
              </a:rPr>
              <a:t>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438400"/>
            <a:ext cx="6083300" cy="3585579"/>
          </a:xfrm>
          <a:prstGeom prst="rect">
            <a:avLst/>
          </a:prstGeom>
        </p:spPr>
      </p:pic>
    </p:spTree>
    <p:extLst>
      <p:ext uri="{BB962C8B-B14F-4D97-AF65-F5344CB8AC3E}">
        <p14:creationId xmlns:p14="http://schemas.microsoft.com/office/powerpoint/2010/main" val="986794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latin typeface="Segoe"/>
                <a:ea typeface="ＭＳ ゴシック"/>
              </a:rPr>
              <a:t>Step by Step: View Comments Inline</a:t>
            </a:r>
            <a:endParaRPr lang="en-US"/>
          </a:p>
        </p:txBody>
      </p:sp>
      <p:sp>
        <p:nvSpPr>
          <p:cNvPr id="3" name="Content Placeholder 2"/>
          <p:cNvSpPr>
            <a:spLocks noGrp="1"/>
          </p:cNvSpPr>
          <p:nvPr>
            <p:ph idx="1"/>
          </p:nvPr>
        </p:nvSpPr>
        <p:spPr/>
        <p:txBody>
          <a:bodyPr/>
          <a:lstStyle/>
          <a:p>
            <a:pPr lvl="1">
              <a:buFont typeface="+mj-lt"/>
              <a:buAutoNum type="arabicPeriod" startAt="5"/>
            </a:pPr>
            <a:r>
              <a:rPr lang="cs-CZ">
                <a:solidFill>
                  <a:srgbClr val="000000"/>
                </a:solidFill>
                <a:latin typeface="Segoe"/>
                <a:ea typeface="ＭＳ ゴシック"/>
              </a:rPr>
              <a:t>Position the mouse </a:t>
            </a:r>
            <a:br>
              <a:rPr lang="cs-CZ">
                <a:solidFill>
                  <a:srgbClr val="000000"/>
                </a:solidFill>
                <a:latin typeface="Segoe"/>
                <a:ea typeface="ＭＳ ゴシック"/>
              </a:rPr>
            </a:br>
            <a:r>
              <a:rPr lang="cs-CZ">
                <a:solidFill>
                  <a:srgbClr val="000000"/>
                </a:solidFill>
                <a:latin typeface="Segoe"/>
                <a:ea typeface="ＭＳ ゴシック"/>
              </a:rPr>
              <a:t>pointer over your </a:t>
            </a:r>
            <a:br>
              <a:rPr lang="cs-CZ">
                <a:solidFill>
                  <a:srgbClr val="000000"/>
                </a:solidFill>
                <a:latin typeface="Segoe"/>
                <a:ea typeface="ＭＳ ゴシック"/>
              </a:rPr>
            </a:br>
            <a:r>
              <a:rPr lang="cs-CZ">
                <a:solidFill>
                  <a:srgbClr val="000000"/>
                </a:solidFill>
                <a:latin typeface="Segoe"/>
                <a:ea typeface="ＭＳ ゴシック"/>
              </a:rPr>
              <a:t>initials. The com-</a:t>
            </a:r>
            <a:br>
              <a:rPr lang="cs-CZ">
                <a:solidFill>
                  <a:srgbClr val="000000"/>
                </a:solidFill>
                <a:latin typeface="Segoe"/>
                <a:ea typeface="ＭＳ ゴシック"/>
              </a:rPr>
            </a:br>
            <a:r>
              <a:rPr lang="cs-CZ">
                <a:solidFill>
                  <a:srgbClr val="000000"/>
                </a:solidFill>
                <a:latin typeface="Segoe"/>
                <a:ea typeface="ＭＳ ゴシック"/>
              </a:rPr>
              <a:t>ment appears in a </a:t>
            </a:r>
            <a:br>
              <a:rPr lang="cs-CZ">
                <a:solidFill>
                  <a:srgbClr val="000000"/>
                </a:solidFill>
                <a:latin typeface="Segoe"/>
                <a:ea typeface="ＭＳ ゴシック"/>
              </a:rPr>
            </a:br>
            <a:r>
              <a:rPr lang="cs-CZ">
                <a:solidFill>
                  <a:srgbClr val="000000"/>
                </a:solidFill>
                <a:latin typeface="Segoe"/>
                <a:ea typeface="ＭＳ ゴシック"/>
              </a:rPr>
              <a:t>ScreenTip, as shown </a:t>
            </a:r>
            <a:br>
              <a:rPr lang="cs-CZ">
                <a:solidFill>
                  <a:srgbClr val="000000"/>
                </a:solidFill>
                <a:latin typeface="Segoe"/>
                <a:ea typeface="ＭＳ ゴシック"/>
              </a:rPr>
            </a:br>
            <a:r>
              <a:rPr lang="cs-CZ">
                <a:solidFill>
                  <a:srgbClr val="000000"/>
                </a:solidFill>
                <a:latin typeface="Segoe"/>
                <a:ea typeface="ＭＳ ゴシック"/>
              </a:rPr>
              <a:t>at right. Inline </a:t>
            </a:r>
            <a:br>
              <a:rPr lang="cs-CZ">
                <a:solidFill>
                  <a:srgbClr val="000000"/>
                </a:solidFill>
                <a:latin typeface="Segoe"/>
                <a:ea typeface="ＭＳ ゴシック"/>
              </a:rPr>
            </a:br>
            <a:r>
              <a:rPr lang="cs-CZ">
                <a:solidFill>
                  <a:srgbClr val="000000"/>
                </a:solidFill>
                <a:latin typeface="Segoe"/>
                <a:ea typeface="ＭＳ ゴシック"/>
              </a:rPr>
              <a:t>comments are hid-</a:t>
            </a:r>
            <a:br>
              <a:rPr lang="cs-CZ">
                <a:solidFill>
                  <a:srgbClr val="000000"/>
                </a:solidFill>
                <a:latin typeface="Segoe"/>
                <a:ea typeface="ＭＳ ゴシック"/>
              </a:rPr>
            </a:br>
            <a:r>
              <a:rPr lang="cs-CZ">
                <a:solidFill>
                  <a:srgbClr val="000000"/>
                </a:solidFill>
                <a:latin typeface="Segoe"/>
                <a:ea typeface="ＭＳ ゴシック"/>
              </a:rPr>
              <a:t>den and indicated </a:t>
            </a:r>
            <a:br>
              <a:rPr lang="cs-CZ">
                <a:solidFill>
                  <a:srgbClr val="000000"/>
                </a:solidFill>
                <a:latin typeface="Segoe"/>
                <a:ea typeface="ＭＳ ゴシック"/>
              </a:rPr>
            </a:br>
            <a:r>
              <a:rPr lang="cs-CZ">
                <a:solidFill>
                  <a:srgbClr val="000000"/>
                </a:solidFill>
                <a:latin typeface="Segoe"/>
                <a:ea typeface="ＭＳ ゴシック"/>
              </a:rPr>
              <a:t>by bracketed reviewer initials beside the selected text.</a:t>
            </a:r>
          </a:p>
          <a:p>
            <a:pPr lvl="1">
              <a:buAutoNum type="arabicPeriod" startAt="5"/>
            </a:pPr>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the document as </a:t>
            </a:r>
            <a:r>
              <a:rPr lang="cs-CZ" b="1" i="1">
                <a:solidFill>
                  <a:srgbClr val="000000"/>
                </a:solidFill>
                <a:latin typeface="Segoe"/>
                <a:ea typeface="ＭＳ ゴシック"/>
              </a:rPr>
              <a:t>Employment Offer Comments2</a:t>
            </a:r>
            <a:r>
              <a:rPr lang="cs-CZ">
                <a:solidFill>
                  <a:srgbClr val="000000"/>
                </a:solidFill>
                <a:latin typeface="Segoe"/>
                <a:ea typeface="ＭＳ ゴシック"/>
              </a:rPr>
              <a:t> in the lesson folder on your flash drive.</a:t>
            </a:r>
          </a:p>
          <a:p>
            <a:pPr lvl="0"/>
            <a:r>
              <a:rPr lang="cs-CZ" b="1">
                <a:latin typeface="Segoe"/>
                <a:ea typeface="ＭＳ ゴシック"/>
              </a:rPr>
              <a:t>PAUSE.</a:t>
            </a:r>
            <a:r>
              <a:rPr lang="cs-CZ">
                <a:latin typeface="Segoe"/>
                <a:ea typeface="ＭＳ ゴシック"/>
              </a:rPr>
              <a:t> </a:t>
            </a:r>
            <a:r>
              <a:rPr lang="cs-CZ" b="1">
                <a:latin typeface="Segoe"/>
                <a:ea typeface="ＭＳ ゴシック"/>
              </a:rPr>
              <a:t>Leave</a:t>
            </a:r>
            <a:r>
              <a:rPr lang="cs-CZ">
                <a:latin typeface="Segoe"/>
                <a:ea typeface="ＭＳ ゴシック"/>
              </a:rPr>
              <a:t> the document open to use in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55</a:t>
            </a:fld>
            <a:endParaRPr lang="en-US" dirty="0"/>
          </a:p>
        </p:txBody>
      </p:sp>
      <p:pic>
        <p:nvPicPr>
          <p:cNvPr id="7" name="Picture 6" descr="0918.png"/>
          <p:cNvPicPr>
            <a:picLocks noChangeAspect="1"/>
          </p:cNvPicPr>
          <p:nvPr/>
        </p:nvPicPr>
        <p:blipFill rotWithShape="1">
          <a:blip r:embed="rId2">
            <a:extLst>
              <a:ext uri="{28A0092B-C50C-407E-A947-70E740481C1C}">
                <a14:useLocalDpi xmlns:a14="http://schemas.microsoft.com/office/drawing/2010/main" val="0"/>
              </a:ext>
            </a:extLst>
          </a:blip>
          <a:srcRect l="9166" t="48800" r="10512"/>
          <a:stretch/>
        </p:blipFill>
        <p:spPr>
          <a:xfrm>
            <a:off x="4030132" y="1600201"/>
            <a:ext cx="4597401" cy="2252418"/>
          </a:xfrm>
          <a:prstGeom prst="rect">
            <a:avLst/>
          </a:prstGeom>
        </p:spPr>
      </p:pic>
    </p:spTree>
    <p:extLst>
      <p:ext uri="{BB962C8B-B14F-4D97-AF65-F5344CB8AC3E}">
        <p14:creationId xmlns:p14="http://schemas.microsoft.com/office/powerpoint/2010/main" val="3122222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View Comments as Balloons</a:t>
            </a:r>
          </a:p>
        </p:txBody>
      </p:sp>
      <p:sp>
        <p:nvSpPr>
          <p:cNvPr id="3" name="Text Placeholder 2"/>
          <p:cNvSpPr>
            <a:spLocks noGrp="1"/>
          </p:cNvSpPr>
          <p:nvPr>
            <p:ph type="body" idx="1"/>
          </p:nvPr>
        </p:nvSpPr>
        <p:spPr/>
        <p:txBody>
          <a:bodyPr/>
          <a:lstStyle/>
          <a:p>
            <a:pPr marL="800100" lvl="1" indent="-342900" rtl="0">
              <a:buFont typeface="Arial"/>
              <a:buChar char="•"/>
            </a:pPr>
            <a:r>
              <a:rPr lang="cs-CZ" b="1" i="0" u="none" strike="noStrike" baseline="0" smtClean="0">
                <a:solidFill>
                  <a:srgbClr val="000000"/>
                </a:solidFill>
                <a:latin typeface="Segoe"/>
                <a:ea typeface="ＭＳ ゴシック"/>
              </a:rPr>
              <a:t>USE</a:t>
            </a:r>
            <a:r>
              <a:rPr lang="cs-CZ" b="0" i="0" u="none" strike="noStrike" baseline="0" smtClean="0">
                <a:solidFill>
                  <a:srgbClr val="000000"/>
                </a:solidFill>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Show Markup button to display the menu.</a:t>
            </a:r>
          </a:p>
          <a:p>
            <a:pPr lvl="1" rtl="0"/>
            <a:r>
              <a:rPr lang="cs-CZ" b="0" i="0" u="none" strike="noStrike" baseline="0" smtClean="0">
                <a:solidFill>
                  <a:srgbClr val="000000"/>
                </a:solidFill>
                <a:latin typeface="Segoe"/>
                <a:ea typeface="ＭＳ ゴシック"/>
              </a:rPr>
              <a:t>Select Balloons, and then click Show Revisions in Balloons.  The comment are shown in a balloon in the Markup area.</a:t>
            </a:r>
          </a:p>
          <a:p>
            <a:pPr lvl="1" rtl="0"/>
            <a:r>
              <a:rPr lang="cs-CZ" b="0" i="0" u="none" strike="noStrike" baseline="0" smtClean="0">
                <a:solidFill>
                  <a:srgbClr val="000000"/>
                </a:solidFill>
                <a:latin typeface="Segoe"/>
                <a:ea typeface="ＭＳ ゴシック"/>
              </a:rPr>
              <a:t>SAVE the document as </a:t>
            </a:r>
            <a:r>
              <a:rPr lang="cs-CZ" b="0" i="1" u="none" strike="noStrike" baseline="0" smtClean="0">
                <a:solidFill>
                  <a:srgbClr val="000000"/>
                </a:solidFill>
                <a:latin typeface="Segoe"/>
                <a:ea typeface="ＭＳ ゴシック"/>
              </a:rPr>
              <a:t>Employment Offer Comments3</a:t>
            </a:r>
            <a:r>
              <a:rPr lang="cs-CZ" b="0" i="0" u="none" strike="noStrike" baseline="0" smtClean="0">
                <a:solidFill>
                  <a:srgbClr val="000000"/>
                </a:solidFill>
                <a:latin typeface="Segoe"/>
                <a:ea typeface="ＭＳ ゴシック"/>
              </a:rPr>
              <a:t> in the lesson folder on your flash drive, and then CLOSE the file.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1395328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Hide and Show Reviewer Comments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OPEN</a:t>
            </a:r>
            <a:r>
              <a:rPr lang="cs-CZ" b="0" i="0" u="none" strike="noStrike" baseline="0" smtClean="0">
                <a:solidFill>
                  <a:srgbClr val="000000"/>
                </a:solidFill>
                <a:latin typeface="Segoe"/>
                <a:ea typeface="ＭＳ ゴシック"/>
              </a:rPr>
              <a:t> the </a:t>
            </a:r>
            <a:r>
              <a:rPr lang="cs-CZ" b="1" i="1" u="none" strike="noStrike" baseline="0" smtClean="0">
                <a:solidFill>
                  <a:srgbClr val="000000"/>
                </a:solidFill>
                <a:latin typeface="Segoe"/>
                <a:ea typeface="ＭＳ ゴシック"/>
              </a:rPr>
              <a:t>Initial Employment Offer</a:t>
            </a:r>
            <a:r>
              <a:rPr lang="cs-CZ" b="0" i="0" u="none" strike="noStrike" baseline="0" smtClean="0">
                <a:solidFill>
                  <a:srgbClr val="000000"/>
                </a:solidFill>
                <a:latin typeface="Segoe"/>
                <a:ea typeface="ＭＳ ゴシック"/>
              </a:rPr>
              <a:t> document in the lesson folder. The document opens with the All Markup settings selected.</a:t>
            </a:r>
          </a:p>
          <a:p>
            <a:pPr lvl="1" rtl="0"/>
            <a:r>
              <a:rPr lang="cs-CZ" b="0" i="0" u="none" strike="noStrike" baseline="0" smtClean="0">
                <a:solidFill>
                  <a:srgbClr val="000000"/>
                </a:solidFill>
                <a:latin typeface="Segoe"/>
                <a:ea typeface="ＭＳ ゴシック"/>
              </a:rPr>
              <a:t>In the Tracking group, change the markup to Simple Markup.</a:t>
            </a:r>
          </a:p>
          <a:p>
            <a:pPr lvl="1"/>
            <a:r>
              <a:rPr lang="cs-CZ">
                <a:solidFill>
                  <a:srgbClr val="000000"/>
                </a:solidFill>
                <a:latin typeface="Segoe"/>
                <a:ea typeface="ＭＳ ゴシック"/>
              </a:rPr>
              <a:t>In the Comments group, the </a:t>
            </a:r>
            <a:r>
              <a:rPr lang="cs-CZ" b="1">
                <a:solidFill>
                  <a:srgbClr val="000000"/>
                </a:solidFill>
                <a:latin typeface="Segoe"/>
                <a:ea typeface="ＭＳ ゴシック"/>
              </a:rPr>
              <a:t>Show Comments</a:t>
            </a:r>
            <a:r>
              <a:rPr lang="cs-CZ">
                <a:solidFill>
                  <a:srgbClr val="000000"/>
                </a:solidFill>
                <a:latin typeface="Segoe"/>
                <a:ea typeface="ＭＳ ゴシック"/>
              </a:rPr>
              <a:t> button should be highlighted displaying all comments by all reviewers.</a:t>
            </a:r>
          </a:p>
          <a:p>
            <a:pPr lvl="1" rtl="0"/>
            <a:endParaRPr lang="cs-CZ"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2445210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Hide and Show Reviewer Comments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Show</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Markup</a:t>
            </a:r>
            <a:r>
              <a:rPr lang="cs-CZ" b="0" i="0" u="none" strike="noStrike" baseline="0" smtClean="0">
                <a:solidFill>
                  <a:srgbClr val="000000"/>
                </a:solidFill>
                <a:latin typeface="Segoe"/>
                <a:ea typeface="ＭＳ ゴシック"/>
              </a:rPr>
              <a:t> button and select </a:t>
            </a:r>
            <a:r>
              <a:rPr lang="cs-CZ" b="1" i="0" u="none" strike="noStrike" baseline="0" smtClean="0">
                <a:solidFill>
                  <a:srgbClr val="000000"/>
                </a:solidFill>
                <a:latin typeface="Segoe"/>
                <a:ea typeface="ＭＳ ゴシック"/>
              </a:rPr>
              <a:t>Specific</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People</a:t>
            </a:r>
            <a:r>
              <a:rPr lang="cs-CZ" b="0" i="0" u="none" strike="noStrike" baseline="0" smtClean="0">
                <a:solidFill>
                  <a:srgbClr val="000000"/>
                </a:solidFill>
                <a:latin typeface="Segoe"/>
                <a:ea typeface="ＭＳ ゴシック"/>
              </a:rPr>
              <a:t>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09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472266"/>
            <a:ext cx="7382933" cy="2352553"/>
          </a:xfrm>
          <a:prstGeom prst="rect">
            <a:avLst/>
          </a:prstGeom>
        </p:spPr>
      </p:pic>
    </p:spTree>
    <p:extLst>
      <p:ext uri="{BB962C8B-B14F-4D97-AF65-F5344CB8AC3E}">
        <p14:creationId xmlns:p14="http://schemas.microsoft.com/office/powerpoint/2010/main" val="3884857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Hide and Show Reviewer Comments</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solidFill>
                  <a:srgbClr val="000000"/>
                </a:solidFill>
                <a:latin typeface="Segoe"/>
                <a:ea typeface="ＭＳ ゴシック"/>
              </a:rPr>
              <a:t>In the drop-down list of All Reviewers, click the check box beside </a:t>
            </a:r>
            <a:r>
              <a:rPr lang="cs-CZ" b="0" i="1" u="none" strike="noStrike" baseline="0" smtClean="0">
                <a:solidFill>
                  <a:srgbClr val="000000"/>
                </a:solidFill>
                <a:latin typeface="Segoe"/>
                <a:ea typeface="ＭＳ ゴシック"/>
              </a:rPr>
              <a:t>Paul Süours</a:t>
            </a:r>
            <a:r>
              <a:rPr lang="cs-CZ" b="0" i="0" u="none" strike="noStrike" baseline="0" smtClean="0">
                <a:solidFill>
                  <a:srgbClr val="000000"/>
                </a:solidFill>
                <a:latin typeface="Segoe"/>
                <a:ea typeface="ＭＳ ゴシック"/>
              </a:rPr>
              <a:t> to remove the check mark. Both comments no longer appear in the document because Sheila Word responded to Paul’s concerns.</a:t>
            </a:r>
          </a:p>
          <a:p>
            <a:pPr lvl="1" rtl="0">
              <a:buAutoNum type="arabicPeriod" startAt="5"/>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as </a:t>
            </a:r>
            <a:r>
              <a:rPr lang="cs-CZ" b="1" i="1" u="none" strike="noStrike" baseline="0" smtClean="0">
                <a:solidFill>
                  <a:srgbClr val="000000"/>
                </a:solidFill>
                <a:latin typeface="Segoe"/>
                <a:ea typeface="ＭＳ ゴシック"/>
              </a:rPr>
              <a:t>Initial Offer Comments</a:t>
            </a:r>
            <a:r>
              <a:rPr lang="cs-CZ" b="0" i="0" u="none" strike="noStrike" baseline="0" smtClean="0">
                <a:solidFill>
                  <a:srgbClr val="000000"/>
                </a:solidFill>
                <a:latin typeface="Segoe"/>
                <a:ea typeface="ＭＳ ゴシック"/>
              </a:rPr>
              <a: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2438074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Checking the Spelling and Grammar Feature</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Microsoft Word’s Spelling and Grammar feature is automatically on by default and checks the spelling and grammar in a document. </a:t>
            </a:r>
          </a:p>
          <a:p>
            <a:pPr lvl="0" rtl="0"/>
            <a:r>
              <a:rPr lang="en-US" sz="2000" b="0" i="0" u="none" strike="noStrike" baseline="0" smtClean="0">
                <a:latin typeface="Segoe"/>
                <a:ea typeface="ＭＳ ゴシック"/>
              </a:rPr>
              <a:t>Word underlines misspelled words with a wavy red line and underlines grammatical errors with a wavy green line. </a:t>
            </a:r>
          </a:p>
          <a:p>
            <a:pPr lvl="0" rtl="0"/>
            <a:r>
              <a:rPr lang="en-US" sz="2000" b="0" i="0" u="none" strike="noStrike" baseline="0" smtClean="0">
                <a:latin typeface="Segoe"/>
                <a:ea typeface="ＭＳ ゴシック"/>
              </a:rPr>
              <a:t>Proper nouns are usually not found in the dictionary, so they will often be underlined with a wavy red line even if the word is spelled correctly. If there is a word that you use often that is not found in the dictionary, you might want to add it to your dictionary. </a:t>
            </a:r>
          </a:p>
          <a:p>
            <a:r>
              <a:rPr lang="en-US" sz="2000">
                <a:latin typeface="Segoe"/>
                <a:ea typeface="ＭＳ ゴシック"/>
              </a:rPr>
              <a:t>Adding words to the dictionary is not covered in this lesson. Word can often detect whether words are used inappropriately and it underlines the word with a wavy blue line. In other words, if a word is underlined in blue, the word is in the dictionary but not used correctly in the context. </a:t>
            </a:r>
          </a:p>
          <a:p>
            <a:pPr lvl="0"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38634187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Displaying the Reviewing Pane</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Comments and track changes are tracked on the Reviewing Pane either vertically on the left side of the screen or horizontally across the bottom of the screen. </a:t>
            </a:r>
          </a:p>
          <a:p>
            <a:pPr lvl="0" rtl="0"/>
            <a:r>
              <a:rPr lang="cs-CZ" b="0" i="0" u="none" strike="noStrike" baseline="0" smtClean="0">
                <a:latin typeface="Segoe"/>
                <a:ea typeface="ＭＳ ゴシック"/>
              </a:rPr>
              <a:t>When the Reviewing Pane opens, a summary displays the number of insertions, deletions, moves, formatting, and comments that have been made in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238350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Display the Revisions Pane</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that is open from the previous exercise.</a:t>
            </a:r>
          </a:p>
          <a:p>
            <a:pPr lvl="1" rtl="0"/>
            <a:r>
              <a:rPr lang="cs-CZ" b="0" i="0" u="none" strike="noStrike" baseline="0" smtClean="0">
                <a:solidFill>
                  <a:srgbClr val="000000"/>
                </a:solidFill>
                <a:latin typeface="Segoe"/>
                <a:ea typeface="ＭＳ ゴシック"/>
              </a:rPr>
              <a:t>From the </a:t>
            </a:r>
            <a:r>
              <a:rPr lang="cs-CZ" b="1" i="0" u="none" strike="noStrike" baseline="0" smtClean="0">
                <a:solidFill>
                  <a:srgbClr val="000000"/>
                </a:solidFill>
                <a:latin typeface="Segoe"/>
                <a:ea typeface="ＭＳ ゴシック"/>
              </a:rPr>
              <a:t>Review</a:t>
            </a:r>
            <a:r>
              <a:rPr lang="cs-CZ" b="0" i="0" u="none" strike="noStrike" baseline="0" smtClean="0">
                <a:solidFill>
                  <a:srgbClr val="000000"/>
                </a:solidFill>
                <a:latin typeface="Segoe"/>
                <a:ea typeface="ＭＳ ゴシック"/>
              </a:rPr>
              <a:t> tab, in the Tracking group, click the </a:t>
            </a:r>
            <a:r>
              <a:rPr lang="cs-CZ" b="1" i="0" u="none" strike="noStrike" baseline="0" smtClean="0">
                <a:solidFill>
                  <a:srgbClr val="000000"/>
                </a:solidFill>
                <a:latin typeface="Segoe"/>
                <a:ea typeface="ＭＳ ゴシック"/>
              </a:rPr>
              <a:t>Reviewing Pane </a:t>
            </a:r>
            <a:r>
              <a:rPr lang="cs-CZ" b="0" i="0" u="none" strike="noStrike" baseline="0" smtClean="0">
                <a:solidFill>
                  <a:srgbClr val="000000"/>
                </a:solidFill>
                <a:latin typeface="Segoe"/>
                <a:ea typeface="ＭＳ ゴシック"/>
              </a:rPr>
              <a:t>drop-down arrow</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and select </a:t>
            </a:r>
            <a:r>
              <a:rPr lang="cs-CZ" b="1" i="0" u="none" strike="noStrike" baseline="0" smtClean="0">
                <a:solidFill>
                  <a:srgbClr val="000000"/>
                </a:solidFill>
                <a:latin typeface="Segoe"/>
                <a:ea typeface="ＭＳ ゴシック"/>
              </a:rPr>
              <a:t>Reviewing</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Pane</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Horizontal</a:t>
            </a:r>
            <a:r>
              <a:rPr lang="cs-CZ" b="0" i="0" u="none" strike="noStrike" baseline="0" smtClean="0">
                <a:solidFill>
                  <a:srgbClr val="000000"/>
                </a:solidFill>
                <a:latin typeface="Segoe"/>
                <a:ea typeface="ＭＳ ゴシック"/>
              </a:rPr>
              <a:t> from the drop-down menu. The Revisions Pane opens horizontally across the bottom of the Word window. It tracks and documents all changes.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17154876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Display the Revisions Pane</a:t>
            </a:r>
          </a:p>
        </p:txBody>
      </p:sp>
      <p:sp>
        <p:nvSpPr>
          <p:cNvPr id="3" name="Text Placeholder 2"/>
          <p:cNvSpPr>
            <a:spLocks noGrp="1"/>
          </p:cNvSpPr>
          <p:nvPr>
            <p:ph type="body" idx="1"/>
          </p:nvPr>
        </p:nvSpPr>
        <p:spPr/>
        <p:txBody>
          <a:bodyPr/>
          <a:lstStyle/>
          <a:p>
            <a:pPr lvl="1" rtl="0">
              <a:buFont typeface="+mj-lt"/>
              <a:buAutoNum type="arabicPeriod" startAt="2"/>
            </a:pPr>
            <a:r>
              <a:rPr lang="cs-CZ" b="0" i="0" u="none" strike="noStrike" baseline="0" smtClean="0">
                <a:solidFill>
                  <a:srgbClr val="000000"/>
                </a:solidFill>
                <a:latin typeface="Segoe"/>
                <a:ea typeface="ＭＳ ゴシック"/>
              </a:rPr>
              <a:t>To view the Revisions Pane vertically, click the </a:t>
            </a:r>
            <a:r>
              <a:rPr lang="cs-CZ" b="1" i="0" u="none" strike="noStrike" baseline="0" smtClean="0">
                <a:solidFill>
                  <a:srgbClr val="000000"/>
                </a:solidFill>
                <a:latin typeface="Segoe"/>
                <a:ea typeface="ＭＳ ゴシック"/>
              </a:rPr>
              <a:t>Reviewing Pane</a:t>
            </a:r>
            <a:r>
              <a:rPr lang="cs-CZ" b="0" i="0" u="none" strike="noStrike" baseline="0" smtClean="0">
                <a:solidFill>
                  <a:srgbClr val="000000"/>
                </a:solidFill>
                <a:latin typeface="Segoe"/>
                <a:ea typeface="ＭＳ ゴシック"/>
              </a:rPr>
              <a:t> drop-down arrow and select </a:t>
            </a:r>
            <a:r>
              <a:rPr lang="cs-CZ" b="1" i="0" u="none" strike="noStrike" baseline="0" smtClean="0">
                <a:solidFill>
                  <a:srgbClr val="000000"/>
                </a:solidFill>
                <a:latin typeface="Segoe"/>
                <a:ea typeface="ＭＳ ゴシック"/>
              </a:rPr>
              <a:t>Reviewing Pane Vertical</a:t>
            </a:r>
            <a:r>
              <a:rPr lang="cs-CZ" b="0" i="0" u="none" strike="noStrike" baseline="0" smtClean="0">
                <a:solidFill>
                  <a:srgbClr val="000000"/>
                </a:solidFill>
                <a:latin typeface="Times New Roman"/>
                <a:ea typeface="ＭＳ ゴシック"/>
              </a:rPr>
              <a:t>.</a:t>
            </a:r>
            <a:r>
              <a:rPr lang="cs-CZ" b="0" i="0" u="none" strike="noStrike" baseline="0" smtClean="0">
                <a:solidFill>
                  <a:srgbClr val="000000"/>
                </a:solidFill>
                <a:latin typeface="Segoe"/>
                <a:ea typeface="ＭＳ ゴシック"/>
              </a:rPr>
              <a:t> The Revisions Pane displays vertically along the left side of the document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971800"/>
            <a:ext cx="5782900" cy="3293533"/>
          </a:xfrm>
          <a:prstGeom prst="rect">
            <a:avLst/>
          </a:prstGeom>
        </p:spPr>
      </p:pic>
    </p:spTree>
    <p:extLst>
      <p:ext uri="{BB962C8B-B14F-4D97-AF65-F5344CB8AC3E}">
        <p14:creationId xmlns:p14="http://schemas.microsoft.com/office/powerpoint/2010/main" val="25054692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latin typeface="Segoe"/>
                <a:ea typeface="ＭＳ ゴシック"/>
              </a:rPr>
              <a:t>Step by Step: Display the Revisions Pane</a:t>
            </a:r>
            <a:endParaRPr lang="en-US"/>
          </a:p>
        </p:txBody>
      </p:sp>
      <p:sp>
        <p:nvSpPr>
          <p:cNvPr id="3" name="Content Placeholder 2"/>
          <p:cNvSpPr>
            <a:spLocks noGrp="1"/>
          </p:cNvSpPr>
          <p:nvPr>
            <p:ph idx="1"/>
          </p:nvPr>
        </p:nvSpPr>
        <p:spPr/>
        <p:txBody>
          <a:bodyPr/>
          <a:lstStyle/>
          <a:p>
            <a:pPr lvl="1">
              <a:buFont typeface="+mj-lt"/>
              <a:buAutoNum type="arabicPeriod" startAt="3"/>
            </a:pPr>
            <a:r>
              <a:rPr lang="cs-CZ">
                <a:solidFill>
                  <a:srgbClr val="000000"/>
                </a:solidFill>
                <a:latin typeface="Segoe"/>
                <a:ea typeface="ＭＳ ゴシック"/>
              </a:rPr>
              <a:t>Click the </a:t>
            </a:r>
            <a:r>
              <a:rPr lang="cs-CZ" b="1">
                <a:solidFill>
                  <a:srgbClr val="000000"/>
                </a:solidFill>
                <a:latin typeface="Segoe"/>
                <a:ea typeface="ＭＳ ゴシック"/>
              </a:rPr>
              <a:t>X</a:t>
            </a:r>
            <a:r>
              <a:rPr lang="cs-CZ">
                <a:solidFill>
                  <a:srgbClr val="000000"/>
                </a:solidFill>
                <a:latin typeface="Segoe"/>
                <a:ea typeface="ＭＳ ゴシック"/>
              </a:rPr>
              <a:t> on the Vertical Reviewing Pane to close or click the </a:t>
            </a:r>
            <a:r>
              <a:rPr lang="cs-CZ" b="1">
                <a:solidFill>
                  <a:srgbClr val="000000"/>
                </a:solidFill>
                <a:latin typeface="Segoe"/>
                <a:ea typeface="ＭＳ ゴシック"/>
              </a:rPr>
              <a:t>Reviewing Pane</a:t>
            </a:r>
            <a:r>
              <a:rPr lang="cs-CZ">
                <a:solidFill>
                  <a:srgbClr val="000000"/>
                </a:solidFill>
                <a:latin typeface="Segoe"/>
                <a:ea typeface="ＭＳ ゴシック"/>
              </a:rPr>
              <a:t> button to close.</a:t>
            </a:r>
          </a:p>
          <a:p>
            <a:pPr lvl="1">
              <a:buAutoNum type="arabicPeriod" startAt="3"/>
            </a:pPr>
            <a:r>
              <a:rPr lang="cs-CZ">
                <a:solidFill>
                  <a:srgbClr val="000000"/>
                </a:solidFill>
                <a:latin typeface="Segoe"/>
                <a:ea typeface="ＭＳ ゴシック"/>
              </a:rPr>
              <a:t> </a:t>
            </a:r>
            <a:r>
              <a:rPr lang="cs-CZ" b="1">
                <a:solidFill>
                  <a:srgbClr val="000000"/>
                </a:solidFill>
                <a:latin typeface="Segoe"/>
                <a:ea typeface="ＭＳ ゴシック"/>
              </a:rPr>
              <a:t>SAVE</a:t>
            </a:r>
            <a:r>
              <a:rPr lang="cs-CZ">
                <a:solidFill>
                  <a:srgbClr val="000000"/>
                </a:solidFill>
                <a:latin typeface="Segoe"/>
                <a:ea typeface="ＭＳ ゴシック"/>
              </a:rPr>
              <a:t> the document in the lesson folder on your flash drive, and then </a:t>
            </a:r>
            <a:r>
              <a:rPr lang="cs-CZ" b="1">
                <a:solidFill>
                  <a:srgbClr val="000000"/>
                </a:solidFill>
                <a:latin typeface="Segoe"/>
                <a:ea typeface="ＭＳ ゴシック"/>
              </a:rPr>
              <a:t>CLOSE</a:t>
            </a:r>
            <a:r>
              <a:rPr lang="cs-CZ">
                <a:solidFill>
                  <a:srgbClr val="000000"/>
                </a:solidFill>
                <a:latin typeface="Segoe"/>
                <a:ea typeface="ＭＳ ゴシック"/>
              </a:rPr>
              <a:t> the file.</a:t>
            </a:r>
          </a:p>
          <a:p>
            <a:pPr lvl="0"/>
            <a:r>
              <a:rPr lang="cs-CZ" b="1">
                <a:latin typeface="Segoe"/>
                <a:ea typeface="ＭＳ ゴシック"/>
              </a:rPr>
              <a:t>PAUSE. LEAVE</a:t>
            </a:r>
            <a:r>
              <a:rPr lang="cs-CZ">
                <a:latin typeface="Segoe"/>
                <a:ea typeface="ＭＳ ゴシック"/>
              </a:rPr>
              <a:t> Word open for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63</a:t>
            </a:fld>
            <a:endParaRPr lang="en-US" dirty="0"/>
          </a:p>
        </p:txBody>
      </p:sp>
    </p:spTree>
    <p:extLst>
      <p:ext uri="{BB962C8B-B14F-4D97-AF65-F5344CB8AC3E}">
        <p14:creationId xmlns:p14="http://schemas.microsoft.com/office/powerpoint/2010/main" val="3238260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Tracking Changes in a document</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The Track Changes command enables reviewers to track revisions and feedback from other users. </a:t>
            </a:r>
          </a:p>
          <a:p>
            <a:pPr lvl="0" rtl="0"/>
            <a:r>
              <a:rPr lang="cs-CZ" b="0" i="0" u="none" strike="noStrike" baseline="0" smtClean="0">
                <a:latin typeface="Segoe"/>
                <a:ea typeface="ＭＳ ゴシック"/>
              </a:rPr>
              <a:t>With the </a:t>
            </a:r>
            <a:r>
              <a:rPr lang="cs-CZ" b="0" i="1" u="none" strike="noStrike" baseline="0" smtClean="0">
                <a:latin typeface="Segoe"/>
                <a:ea typeface="ＭＳ ゴシック"/>
              </a:rPr>
              <a:t>new</a:t>
            </a:r>
            <a:r>
              <a:rPr lang="cs-CZ" b="0" i="0" u="none" strike="noStrike" baseline="0" smtClean="0">
                <a:latin typeface="Segoe"/>
                <a:ea typeface="ＭＳ ゴシック"/>
              </a:rPr>
              <a:t> Person Card, you can easily identify who has made changes and where the changes were made in the document. </a:t>
            </a:r>
          </a:p>
          <a:p>
            <a:pPr lvl="0" rtl="0"/>
            <a:r>
              <a:rPr lang="cs-CZ" b="0" i="0" u="none" strike="noStrike" baseline="0" smtClean="0">
                <a:latin typeface="Segoe"/>
                <a:ea typeface="ＭＳ ゴシック"/>
              </a:rPr>
              <a:t>With the new Simple Markup being the default, changes made in a document display a red line near the left margin. </a:t>
            </a:r>
          </a:p>
          <a:p>
            <a:r>
              <a:rPr lang="cs-CZ">
                <a:latin typeface="Segoe"/>
                <a:ea typeface="ＭＳ ゴシック"/>
              </a:rPr>
              <a:t>When you click the red line or balloon, the view of the markup changes to the All Markup view. If you want to see only comments in the document and not changes, then click the </a:t>
            </a:r>
            <a:r>
              <a:rPr lang="cs-CZ" i="1">
                <a:latin typeface="Segoe"/>
                <a:ea typeface="ＭＳ ゴシック"/>
              </a:rPr>
              <a:t>Show Comments</a:t>
            </a:r>
            <a:r>
              <a:rPr lang="cs-CZ">
                <a:latin typeface="Segoe"/>
                <a:ea typeface="ＭＳ ゴシック"/>
              </a:rPr>
              <a:t> button.</a:t>
            </a:r>
          </a:p>
          <a:p>
            <a:pPr lvl="0"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35378870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Tracking Changes in a document</a:t>
            </a:r>
          </a:p>
        </p:txBody>
      </p:sp>
      <p:sp>
        <p:nvSpPr>
          <p:cNvPr id="3" name="Text Placeholder 2"/>
          <p:cNvSpPr>
            <a:spLocks noGrp="1"/>
          </p:cNvSpPr>
          <p:nvPr>
            <p:ph type="body" idx="1"/>
          </p:nvPr>
        </p:nvSpPr>
        <p:spPr/>
        <p:txBody>
          <a:bodyPr/>
          <a:lstStyle/>
          <a:p>
            <a:r>
              <a:rPr lang="cs-CZ" sz="2100">
                <a:latin typeface="Segoe"/>
                <a:ea typeface="ＭＳ ゴシック"/>
              </a:rPr>
              <a:t>To begin tracking changes, click the </a:t>
            </a:r>
            <a:r>
              <a:rPr lang="cs-CZ" sz="2100" i="1">
                <a:latin typeface="Segoe"/>
                <a:ea typeface="ＭＳ ゴシック"/>
              </a:rPr>
              <a:t>Track Changes</a:t>
            </a:r>
            <a:r>
              <a:rPr lang="cs-CZ" sz="2100">
                <a:latin typeface="Segoe"/>
                <a:ea typeface="ＭＳ ゴシック"/>
              </a:rPr>
              <a:t> button and to turn off, click again. You see the button highlighted when turned on. </a:t>
            </a:r>
          </a:p>
          <a:p>
            <a:pPr lvl="0" rtl="0"/>
            <a:r>
              <a:rPr lang="cs-CZ" sz="2100" b="0" i="0" u="none" strike="noStrike" baseline="0" smtClean="0">
                <a:latin typeface="Segoe"/>
                <a:ea typeface="ＭＳ ゴシック"/>
              </a:rPr>
              <a:t>A </a:t>
            </a:r>
            <a:r>
              <a:rPr lang="cs-CZ" sz="2100" b="0" i="1" u="none" strike="noStrike" baseline="0" smtClean="0">
                <a:latin typeface="Segoe"/>
                <a:ea typeface="ＭＳ ゴシック"/>
              </a:rPr>
              <a:t>new</a:t>
            </a:r>
            <a:r>
              <a:rPr lang="cs-CZ" sz="2100" b="0" i="0" u="none" strike="noStrike" baseline="0" smtClean="0">
                <a:latin typeface="Segoe"/>
                <a:ea typeface="ＭＳ ゴシック"/>
              </a:rPr>
              <a:t> feature in tracking changes is </a:t>
            </a:r>
            <a:r>
              <a:rPr lang="cs-CZ" sz="2100" b="1" i="1" u="none" strike="noStrike" baseline="0" smtClean="0">
                <a:latin typeface="Segoe"/>
                <a:ea typeface="ＭＳ ゴシック"/>
              </a:rPr>
              <a:t>Lock Tracking</a:t>
            </a:r>
            <a:r>
              <a:rPr lang="cs-CZ" sz="2100" b="0" i="0" u="none" strike="noStrike" baseline="0" smtClean="0">
                <a:latin typeface="Segoe"/>
                <a:ea typeface="ＭＳ ゴシック"/>
              </a:rPr>
              <a:t>—this prevents anyone from turning Track Changes off. After reviewing all changes in the document, you accept or reject changes. For permanent changes, you need to accept or reject and stop tracking.</a:t>
            </a:r>
          </a:p>
          <a:p>
            <a:pPr lvl="0" rtl="0"/>
            <a:r>
              <a:rPr lang="cs-CZ" sz="2100" b="0" i="0" u="none" strike="noStrike" baseline="0" smtClean="0">
                <a:latin typeface="Segoe"/>
                <a:ea typeface="ＭＳ ゴシック"/>
              </a:rPr>
              <a:t>Additional choices are provided on how markups appear in the document. Simple Markup is the default; the other choices are </a:t>
            </a:r>
            <a:r>
              <a:rPr lang="cs-CZ" sz="2100" b="1" i="1" u="none" strike="noStrike" baseline="0" smtClean="0">
                <a:latin typeface="Segoe"/>
                <a:ea typeface="ＭＳ ゴシック"/>
              </a:rPr>
              <a:t>All Markup</a:t>
            </a:r>
            <a:r>
              <a:rPr lang="cs-CZ" sz="2100" b="0" i="0" u="none" strike="noStrike" baseline="0" smtClean="0">
                <a:latin typeface="Segoe"/>
                <a:ea typeface="ＭＳ ゴシック"/>
              </a:rPr>
              <a:t>, which displays all changes and comments; </a:t>
            </a:r>
            <a:r>
              <a:rPr lang="cs-CZ" sz="2100" b="1" i="1" u="none" strike="noStrike" baseline="0" smtClean="0">
                <a:latin typeface="Segoe"/>
                <a:ea typeface="ＭＳ ゴシック"/>
              </a:rPr>
              <a:t>No Markup</a:t>
            </a:r>
            <a:r>
              <a:rPr lang="cs-CZ" sz="2100" b="0" i="0" u="none" strike="noStrike" baseline="0" smtClean="0">
                <a:latin typeface="Segoe"/>
                <a:ea typeface="ＭＳ ゴシック"/>
              </a:rPr>
              <a:t>, which displays the document in a final copy without the markup; </a:t>
            </a:r>
            <a:r>
              <a:rPr lang="cs-CZ" sz="2100" b="1" i="1" u="none" strike="noStrike" baseline="0" smtClean="0">
                <a:latin typeface="Segoe"/>
                <a:ea typeface="ＭＳ ゴシック"/>
              </a:rPr>
              <a:t>Original</a:t>
            </a:r>
            <a:r>
              <a:rPr lang="cs-CZ" sz="2100" b="0" i="0" u="none" strike="noStrike" baseline="0" smtClean="0">
                <a:latin typeface="Segoe"/>
                <a:ea typeface="ＭＳ ゴシック"/>
              </a:rPr>
              <a:t>, which displays the original document with no markups.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27012521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Tracking Changes in a document</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The Show Markup menu allows you to change how changes or comments appear in the document. The markups can appear as balloons, inline, or shown only with comments and formatting in balloons. </a:t>
            </a:r>
          </a:p>
          <a:p>
            <a:pPr lvl="0" rtl="0"/>
            <a:r>
              <a:rPr lang="cs-CZ" b="0" i="0" u="none" strike="noStrike" baseline="0" smtClean="0">
                <a:latin typeface="Segoe"/>
                <a:ea typeface="ＭＳ ゴシック"/>
              </a:rPr>
              <a:t>The appearance of changes can be changed by disabling comments, ink, insertions and deletions, and formatting. By default, these are enabled.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1468782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Tracking Changes in a document</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When there are several individuals who have made changes in a document and you want to see changes from only specific individuals, you can specify which ones to display in your document. </a:t>
            </a:r>
          </a:p>
          <a:p>
            <a:pPr lvl="0" rtl="0"/>
            <a:r>
              <a:rPr lang="cs-CZ" b="0" i="0" u="none" strike="noStrike" baseline="0" smtClean="0">
                <a:latin typeface="Segoe"/>
                <a:ea typeface="ＭＳ ゴシック"/>
              </a:rPr>
              <a:t>The Track Changes Options dialog box allows you to change the user name. Additional options are available but is not discussed in this lesson.</a:t>
            </a:r>
          </a:p>
          <a:p>
            <a:pPr lvl="0" rtl="0"/>
            <a:r>
              <a:rPr lang="cs-CZ" b="0" i="0" u="none" strike="noStrike" baseline="0" smtClean="0">
                <a:latin typeface="Segoe"/>
                <a:ea typeface="ＭＳ ゴシック"/>
              </a:rPr>
              <a:t>In this exercise, you learn to change a user’s name, track changes, change how markups are displayed, print markups, lock tracking, and accept and reject changes.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3739032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Change a User’s Name</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OPEN</a:t>
            </a:r>
            <a:r>
              <a:rPr lang="cs-CZ" b="0" i="0" u="none" strike="noStrike" baseline="0" smtClean="0">
                <a:latin typeface="Segoe"/>
                <a:ea typeface="ＭＳ ゴシック"/>
              </a:rPr>
              <a:t> the </a:t>
            </a:r>
            <a:r>
              <a:rPr lang="cs-CZ" b="1" i="1" u="none" strike="noStrike" baseline="0" smtClean="0">
                <a:latin typeface="Segoe"/>
                <a:ea typeface="ＭＳ ゴシック"/>
              </a:rPr>
              <a:t>Handbook</a:t>
            </a:r>
            <a:r>
              <a:rPr lang="cs-CZ" b="0" i="0" u="none" strike="noStrike" baseline="0" smtClean="0">
                <a:latin typeface="Segoe"/>
                <a:ea typeface="ＭＳ ゴシック"/>
              </a:rPr>
              <a:t> document from the lesson folder.</a:t>
            </a:r>
          </a:p>
          <a:p>
            <a:pPr lvl="1" rtl="0"/>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LAUNCH</a:t>
            </a:r>
            <a:r>
              <a:rPr lang="cs-CZ" b="0" i="0" u="none" strike="noStrike" baseline="0" smtClean="0">
                <a:solidFill>
                  <a:srgbClr val="000000"/>
                </a:solidFill>
                <a:latin typeface="Segoe"/>
                <a:ea typeface="ＭＳ ゴシック"/>
              </a:rPr>
              <a:t> the </a:t>
            </a:r>
            <a:r>
              <a:rPr lang="cs-CZ" b="0" i="1" u="none" strike="noStrike" baseline="0" smtClean="0">
                <a:solidFill>
                  <a:srgbClr val="000000"/>
                </a:solidFill>
                <a:latin typeface="Segoe"/>
                <a:ea typeface="ＭＳ ゴシック"/>
              </a:rPr>
              <a:t>Tracking Changes Options</a:t>
            </a:r>
            <a:r>
              <a:rPr lang="cs-CZ" b="0" i="0" u="none" strike="noStrike" baseline="0" smtClean="0">
                <a:solidFill>
                  <a:srgbClr val="000000"/>
                </a:solidFill>
                <a:latin typeface="Segoe"/>
                <a:ea typeface="ＭＳ ゴシック"/>
              </a:rPr>
              <a:t> dialog box by clicking the arrow on the Tracking group. </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Change User Name</a:t>
            </a:r>
            <a:r>
              <a:rPr lang="cs-CZ" b="0" i="0" u="none" strike="noStrike" baseline="0" smtClean="0">
                <a:solidFill>
                  <a:srgbClr val="000000"/>
                </a:solidFill>
                <a:latin typeface="Segoe"/>
                <a:ea typeface="ＭＳ ゴシック"/>
              </a:rPr>
              <a:t> button. </a:t>
            </a:r>
          </a:p>
          <a:p>
            <a:pPr lvl="1" rtl="0"/>
            <a:r>
              <a:rPr lang="cs-CZ" b="0" i="0" u="none" strike="noStrike" baseline="0" smtClean="0">
                <a:solidFill>
                  <a:srgbClr val="000000"/>
                </a:solidFill>
                <a:latin typeface="Segoe"/>
                <a:ea typeface="ＭＳ ゴシック"/>
              </a:rPr>
              <a:t>The </a:t>
            </a:r>
            <a:r>
              <a:rPr lang="cs-CZ" b="0" i="1" u="none" strike="noStrike" baseline="0" smtClean="0">
                <a:solidFill>
                  <a:srgbClr val="000000"/>
                </a:solidFill>
                <a:latin typeface="Segoe"/>
                <a:ea typeface="ＭＳ ゴシック"/>
              </a:rPr>
              <a:t>Word Options</a:t>
            </a:r>
            <a:r>
              <a:rPr lang="cs-CZ" b="0" i="0" u="none" strike="noStrike" baseline="0" smtClean="0">
                <a:solidFill>
                  <a:srgbClr val="000000"/>
                </a:solidFill>
                <a:latin typeface="Segoe"/>
                <a:ea typeface="ＭＳ ゴシック"/>
              </a:rPr>
              <a:t> dialog box opens in Backstage.</a:t>
            </a:r>
          </a:p>
          <a:p>
            <a:pPr lvl="1" rtl="0"/>
            <a:r>
              <a:rPr lang="cs-CZ" b="0" i="0" u="none" strike="noStrike" baseline="0" smtClean="0">
                <a:solidFill>
                  <a:srgbClr val="000000"/>
                </a:solidFill>
                <a:latin typeface="Segoe"/>
                <a:ea typeface="ＭＳ ゴシック"/>
              </a:rPr>
              <a:t>Under </a:t>
            </a:r>
            <a:r>
              <a:rPr lang="cs-CZ" b="0" i="1" u="none" strike="noStrike" baseline="0" smtClean="0">
                <a:solidFill>
                  <a:srgbClr val="000000"/>
                </a:solidFill>
                <a:latin typeface="Segoe"/>
                <a:ea typeface="ＭＳ ゴシック"/>
              </a:rPr>
              <a:t>Personalize your copy of Microsoft Office</a:t>
            </a:r>
            <a:r>
              <a:rPr lang="cs-CZ" b="0" i="0" u="none" strike="noStrike" baseline="0" smtClean="0">
                <a:solidFill>
                  <a:srgbClr val="000000"/>
                </a:solidFill>
                <a:latin typeface="Segoe"/>
                <a:ea typeface="ＭＳ ゴシック"/>
              </a:rPr>
              <a:t>, type </a:t>
            </a:r>
            <a:r>
              <a:rPr lang="cs-CZ" b="1" i="0" u="none" strike="noStrike" baseline="0" smtClean="0">
                <a:solidFill>
                  <a:srgbClr val="000000"/>
                </a:solidFill>
                <a:latin typeface="Segoe"/>
                <a:ea typeface="ＭＳ ゴシック"/>
              </a:rPr>
              <a:t>Aggie</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Becker</a:t>
            </a:r>
            <a:r>
              <a:rPr lang="cs-CZ" b="0" i="0" u="none" strike="noStrike" baseline="0" smtClean="0">
                <a:solidFill>
                  <a:srgbClr val="000000"/>
                </a:solidFill>
                <a:latin typeface="Segoe"/>
                <a:ea typeface="ＭＳ ゴシック"/>
              </a:rPr>
              <a:t> in the User name box, and then type </a:t>
            </a:r>
            <a:r>
              <a:rPr lang="cs-CZ" b="1" i="0" u="none" strike="noStrike" baseline="0" smtClean="0">
                <a:solidFill>
                  <a:srgbClr val="000000"/>
                </a:solidFill>
                <a:latin typeface="Segoe"/>
                <a:ea typeface="ＭＳ ゴシック"/>
              </a:rPr>
              <a:t>ab </a:t>
            </a:r>
            <a:r>
              <a:rPr lang="cs-CZ" b="0" i="0" u="none" strike="noStrike" baseline="0" smtClean="0">
                <a:solidFill>
                  <a:srgbClr val="000000"/>
                </a:solidFill>
                <a:latin typeface="Segoe"/>
                <a:ea typeface="ＭＳ ゴシック"/>
              </a:rPr>
              <a:t>in the Initials box. </a:t>
            </a:r>
          </a:p>
          <a:p>
            <a:pPr lvl="1"/>
            <a:r>
              <a:rPr lang="cs-CZ">
                <a:solidFill>
                  <a:srgbClr val="000000"/>
                </a:solidFill>
                <a:latin typeface="Segoe"/>
                <a:ea typeface="ＭＳ ゴシック"/>
              </a:rPr>
              <a:t>Click </a:t>
            </a:r>
            <a:r>
              <a:rPr lang="cs-CZ" b="1">
                <a:solidFill>
                  <a:srgbClr val="000000"/>
                </a:solidFill>
                <a:latin typeface="Segoe"/>
                <a:ea typeface="ＭＳ ゴシック"/>
              </a:rPr>
              <a:t>OK</a:t>
            </a:r>
            <a:r>
              <a:rPr lang="cs-CZ">
                <a:solidFill>
                  <a:srgbClr val="000000"/>
                </a:solidFill>
                <a:latin typeface="Segoe"/>
                <a:ea typeface="ＭＳ ゴシック"/>
              </a:rPr>
              <a:t> to close the </a:t>
            </a:r>
            <a:r>
              <a:rPr lang="cs-CZ" i="1">
                <a:solidFill>
                  <a:srgbClr val="000000"/>
                </a:solidFill>
                <a:latin typeface="Segoe"/>
                <a:ea typeface="ＭＳ ゴシック"/>
              </a:rPr>
              <a:t>Word Options</a:t>
            </a:r>
            <a:r>
              <a:rPr lang="cs-CZ">
                <a:solidFill>
                  <a:srgbClr val="000000"/>
                </a:solidFill>
                <a:latin typeface="Segoe"/>
                <a:ea typeface="ＭＳ ゴシック"/>
              </a:rPr>
              <a:t> dialog box.</a:t>
            </a:r>
          </a:p>
          <a:p>
            <a:pPr lvl="1"/>
            <a:r>
              <a:rPr lang="cs-CZ">
                <a:solidFill>
                  <a:srgbClr val="000000"/>
                </a:solidFill>
                <a:latin typeface="Segoe"/>
                <a:ea typeface="ＭＳ ゴシック"/>
              </a:rPr>
              <a:t>Click </a:t>
            </a:r>
            <a:r>
              <a:rPr lang="cs-CZ" b="1">
                <a:solidFill>
                  <a:srgbClr val="000000"/>
                </a:solidFill>
                <a:latin typeface="Segoe"/>
                <a:ea typeface="ＭＳ ゴシック"/>
              </a:rPr>
              <a:t>OK</a:t>
            </a:r>
            <a:r>
              <a:rPr lang="cs-CZ">
                <a:solidFill>
                  <a:srgbClr val="000000"/>
                </a:solidFill>
                <a:latin typeface="Segoe"/>
                <a:ea typeface="ＭＳ ゴシック"/>
              </a:rPr>
              <a:t> to close the </a:t>
            </a:r>
            <a:r>
              <a:rPr lang="cs-CZ" i="1">
                <a:solidFill>
                  <a:srgbClr val="000000"/>
                </a:solidFill>
                <a:latin typeface="Segoe"/>
                <a:ea typeface="ＭＳ ゴシック"/>
              </a:rPr>
              <a:t>Track Changes Options</a:t>
            </a:r>
            <a:r>
              <a:rPr lang="cs-CZ">
                <a:solidFill>
                  <a:srgbClr val="000000"/>
                </a:solidFill>
                <a:latin typeface="Segoe"/>
                <a:ea typeface="ＭＳ ゴシック"/>
              </a:rPr>
              <a:t> dialog box.</a:t>
            </a:r>
          </a:p>
          <a:p>
            <a:pPr lvl="0"/>
            <a:r>
              <a:rPr lang="cs-CZ" b="1">
                <a:latin typeface="Segoe"/>
                <a:ea typeface="ＭＳ ゴシック"/>
              </a:rPr>
              <a:t>PAUSE. LEAVE</a:t>
            </a:r>
            <a:r>
              <a:rPr lang="cs-CZ">
                <a:latin typeface="Segoe"/>
                <a:ea typeface="ＭＳ ゴシック"/>
              </a:rPr>
              <a:t> the document open to use in the next exercise.</a:t>
            </a:r>
          </a:p>
          <a:p>
            <a:pPr lvl="1" rtl="0"/>
            <a:endParaRPr lang="cs-CZ"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1880159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Track Changes in a Document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Display the </a:t>
            </a:r>
            <a:r>
              <a:rPr lang="cs-CZ" b="1" i="0" u="none" strike="noStrike" baseline="0" smtClean="0">
                <a:solidFill>
                  <a:srgbClr val="000000"/>
                </a:solidFill>
                <a:latin typeface="Segoe"/>
                <a:ea typeface="ＭＳ ゴシック"/>
              </a:rPr>
              <a:t>Review</a:t>
            </a:r>
            <a:r>
              <a:rPr lang="cs-CZ" b="0" i="0" u="none" strike="noStrike" baseline="0" smtClean="0">
                <a:solidFill>
                  <a:srgbClr val="000000"/>
                </a:solidFill>
                <a:latin typeface="Segoe"/>
                <a:ea typeface="ＭＳ ゴシック"/>
              </a:rPr>
              <a:t> tab, and then click the </a:t>
            </a:r>
            <a:r>
              <a:rPr lang="cs-CZ" b="1" i="0" u="none" strike="noStrike" baseline="0" smtClean="0">
                <a:solidFill>
                  <a:srgbClr val="000000"/>
                </a:solidFill>
                <a:latin typeface="Segoe"/>
                <a:ea typeface="ＭＳ ゴシック"/>
              </a:rPr>
              <a:t>Track Changes</a:t>
            </a:r>
            <a:r>
              <a:rPr lang="cs-CZ" b="0" i="0" u="none" strike="noStrike" baseline="0" smtClean="0">
                <a:solidFill>
                  <a:srgbClr val="000000"/>
                </a:solidFill>
                <a:latin typeface="Segoe"/>
                <a:ea typeface="ＭＳ ゴシック"/>
              </a:rPr>
              <a:t> button to turn on.</a:t>
            </a:r>
          </a:p>
          <a:p>
            <a:pPr lvl="1" rtl="0"/>
            <a:r>
              <a:rPr lang="cs-CZ" b="0" i="0" u="none" strike="noStrike" baseline="0" smtClean="0">
                <a:solidFill>
                  <a:srgbClr val="000000"/>
                </a:solidFill>
                <a:latin typeface="Segoe"/>
                <a:ea typeface="ＭＳ ゴシック"/>
              </a:rPr>
              <a:t>In the first paragraph of the first sentence, select </a:t>
            </a:r>
            <a:r>
              <a:rPr lang="cs-CZ" b="1" i="0" u="none" strike="noStrike" baseline="0" smtClean="0">
                <a:solidFill>
                  <a:srgbClr val="000000"/>
                </a:solidFill>
                <a:latin typeface="Segoe"/>
                <a:ea typeface="ＭＳ ゴシック"/>
              </a:rPr>
              <a:t>B &amp; B</a:t>
            </a:r>
            <a:r>
              <a:rPr lang="cs-CZ" b="0" i="0" u="none" strike="noStrike" baseline="0" smtClean="0">
                <a:solidFill>
                  <a:srgbClr val="000000"/>
                </a:solidFill>
                <a:latin typeface="Segoe"/>
                <a:ea typeface="ＭＳ ゴシック"/>
              </a:rPr>
              <a:t>, and then press </a:t>
            </a:r>
            <a:r>
              <a:rPr lang="cs-CZ" b="1" i="0" u="none" strike="noStrike" baseline="0" smtClean="0">
                <a:solidFill>
                  <a:srgbClr val="000000"/>
                </a:solidFill>
                <a:latin typeface="Segoe"/>
                <a:ea typeface="ＭＳ ゴシック"/>
              </a:rPr>
              <a:t>Delete</a:t>
            </a:r>
            <a:r>
              <a:rPr lang="cs-CZ" b="0" i="0" u="none" strike="noStrike" baseline="0" smtClean="0">
                <a:solidFill>
                  <a:srgbClr val="000000"/>
                </a:solidFill>
                <a:latin typeface="Segoe"/>
                <a:ea typeface="ＭＳ ゴシック"/>
              </a:rPr>
              <a:t>. The Simple Markup displays a red line on the left margin, letting you know that a change has been made.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1263243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Check Spelling and Grammar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launch Microsoft Word.</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srgbClr val="000000"/>
                </a:solidFill>
                <a:latin typeface="Segoe"/>
                <a:ea typeface="ＭＳ ゴシック"/>
              </a:rPr>
              <a:t>Employ Offer</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document from the lesson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folder.</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Review</a:t>
            </a:r>
            <a:r>
              <a:rPr lang="en-US" b="0" i="0" u="none" strike="noStrike" baseline="0" smtClean="0">
                <a:solidFill>
                  <a:srgbClr val="000000"/>
                </a:solidFill>
                <a:latin typeface="Segoe"/>
                <a:ea typeface="ＭＳ ゴシック"/>
              </a:rPr>
              <a:t> tab, and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then click the </a:t>
            </a:r>
            <a:r>
              <a:rPr lang="en-US" b="1" i="0" u="none" strike="noStrike" baseline="0" smtClean="0">
                <a:solidFill>
                  <a:srgbClr val="000000"/>
                </a:solidFill>
                <a:latin typeface="Segoe"/>
                <a:ea typeface="ＭＳ ゴシック"/>
              </a:rPr>
              <a:t>Spelling &amp;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Grammar</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Proofing group.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Spelling pane opens—this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is a new appearance for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this feature (right).</a:t>
            </a:r>
            <a:endParaRPr lang="en-US" b="1"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09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905000"/>
            <a:ext cx="3672713" cy="4174067"/>
          </a:xfrm>
          <a:prstGeom prst="rect">
            <a:avLst/>
          </a:prstGeom>
        </p:spPr>
      </p:pic>
      <p:pic>
        <p:nvPicPr>
          <p:cNvPr id="8" name="Picture 7" descr="spell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962400"/>
            <a:ext cx="286456" cy="325967"/>
          </a:xfrm>
          <a:prstGeom prst="rect">
            <a:avLst/>
          </a:prstGeom>
        </p:spPr>
      </p:pic>
    </p:spTree>
    <p:extLst>
      <p:ext uri="{BB962C8B-B14F-4D97-AF65-F5344CB8AC3E}">
        <p14:creationId xmlns:p14="http://schemas.microsoft.com/office/powerpoint/2010/main" val="3186496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Track Changes in a Document</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In the same paragraph, select </a:t>
            </a:r>
            <a:r>
              <a:rPr lang="cs-CZ" b="1" i="0" u="none" strike="noStrike" baseline="0" smtClean="0">
                <a:solidFill>
                  <a:srgbClr val="000000"/>
                </a:solidFill>
                <a:latin typeface="Segoe"/>
                <a:ea typeface="ＭＳ ゴシック"/>
              </a:rPr>
              <a:t>B &amp; B</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Bold</a:t>
            </a:r>
            <a:r>
              <a:rPr lang="cs-CZ" b="0" i="0" u="none" strike="noStrike" baseline="0" smtClean="0">
                <a:solidFill>
                  <a:srgbClr val="000000"/>
                </a:solidFill>
                <a:latin typeface="Segoe"/>
                <a:ea typeface="ＭＳ ゴシック"/>
              </a:rPr>
              <a:t> and color the text </a:t>
            </a:r>
            <a:r>
              <a:rPr lang="cs-CZ" b="1" i="0" u="none" strike="noStrike" baseline="0" smtClean="0">
                <a:solidFill>
                  <a:srgbClr val="000000"/>
                </a:solidFill>
                <a:latin typeface="Segoe"/>
                <a:ea typeface="ＭＳ ゴシック"/>
              </a:rPr>
              <a:t>dark red</a:t>
            </a:r>
            <a:r>
              <a:rPr lang="cs-CZ" b="0" i="0" u="none" strike="noStrike" baseline="0" smtClean="0">
                <a:solidFill>
                  <a:srgbClr val="000000"/>
                </a:solidFill>
                <a:latin typeface="Segoe"/>
                <a:ea typeface="ＭＳ ゴシック"/>
              </a:rPr>
              <a:t>. The text appears in the document with changes made. </a:t>
            </a:r>
          </a:p>
          <a:p>
            <a:pPr lvl="1" rtl="0">
              <a:buAutoNum type="arabicPeriod" startAt="3"/>
            </a:pPr>
            <a:r>
              <a:rPr lang="cs-CZ" b="0" i="0" u="none" strike="noStrike" baseline="0" smtClean="0">
                <a:solidFill>
                  <a:srgbClr val="000000"/>
                </a:solidFill>
                <a:latin typeface="Segoe"/>
                <a:ea typeface="ＭＳ ゴシック"/>
              </a:rPr>
              <a:t>Position the insertion point in the second paragraph, in front of </a:t>
            </a:r>
            <a:r>
              <a:rPr lang="cs-CZ" b="0" i="1" u="none" strike="noStrike" baseline="0" smtClean="0">
                <a:solidFill>
                  <a:srgbClr val="000000"/>
                </a:solidFill>
                <a:latin typeface="Segoe"/>
                <a:ea typeface="ＭＳ ゴシック"/>
              </a:rPr>
              <a:t>B</a:t>
            </a:r>
            <a:r>
              <a:rPr lang="cs-CZ" b="0" i="0" u="none" strike="noStrike" baseline="0" smtClean="0">
                <a:solidFill>
                  <a:srgbClr val="000000"/>
                </a:solidFill>
                <a:latin typeface="Segoe"/>
                <a:ea typeface="ＭＳ ゴシック"/>
              </a:rPr>
              <a:t> in </a:t>
            </a:r>
            <a:r>
              <a:rPr lang="cs-CZ" b="0" i="1" u="none" strike="noStrike" baseline="0" smtClean="0">
                <a:solidFill>
                  <a:srgbClr val="000000"/>
                </a:solidFill>
                <a:latin typeface="Segoe"/>
                <a:ea typeface="ＭＳ ゴシック"/>
              </a:rPr>
              <a:t>B &amp; B</a:t>
            </a:r>
            <a:r>
              <a:rPr lang="cs-CZ" b="0" i="0" u="none" strike="noStrike" baseline="0" smtClean="0">
                <a:solidFill>
                  <a:srgbClr val="000000"/>
                </a:solidFill>
                <a:latin typeface="Segoe"/>
                <a:ea typeface="ＭＳ ゴシック"/>
              </a:rPr>
              <a:t> and type </a:t>
            </a:r>
            <a:r>
              <a:rPr lang="cs-CZ" b="1" i="0" u="none" strike="noStrike" baseline="0" smtClean="0">
                <a:solidFill>
                  <a:srgbClr val="000000"/>
                </a:solidFill>
                <a:latin typeface="Segoe"/>
                <a:ea typeface="ＭＳ ゴシック"/>
              </a:rPr>
              <a:t>Books and Beyond</a:t>
            </a:r>
            <a:r>
              <a:rPr lang="cs-CZ" b="0" i="0" u="none" strike="noStrike" baseline="0" smtClean="0">
                <a:solidFill>
                  <a:srgbClr val="000000"/>
                </a:solidFill>
                <a:latin typeface="Segoe"/>
                <a:ea typeface="ＭＳ ゴシック"/>
              </a:rPr>
              <a:t>.  The new inserted text is shown in the document.</a:t>
            </a:r>
          </a:p>
          <a:p>
            <a:pPr lvl="1" rtl="0">
              <a:buAutoNum type="arabicPeriod" startAt="3"/>
            </a:pPr>
            <a:r>
              <a:rPr lang="cs-CZ" b="0" i="0" u="none" strike="noStrike" baseline="0" smtClean="0">
                <a:solidFill>
                  <a:srgbClr val="000000"/>
                </a:solidFill>
                <a:latin typeface="Segoe"/>
                <a:ea typeface="ＭＳ ゴシック"/>
              </a:rPr>
              <a:t>Select </a:t>
            </a:r>
            <a:r>
              <a:rPr lang="cs-CZ" b="1" i="0" u="none" strike="noStrike" baseline="0" smtClean="0">
                <a:solidFill>
                  <a:srgbClr val="000000"/>
                </a:solidFill>
                <a:latin typeface="Segoe"/>
                <a:ea typeface="ＭＳ ゴシック"/>
              </a:rPr>
              <a:t>B&amp;B</a:t>
            </a:r>
            <a:r>
              <a:rPr lang="cs-CZ" b="0" i="0" u="none" strike="noStrike" baseline="0" smtClean="0">
                <a:solidFill>
                  <a:srgbClr val="000000"/>
                </a:solidFill>
                <a:latin typeface="Segoe"/>
                <a:ea typeface="ＭＳ ゴシック"/>
              </a:rPr>
              <a:t>, and then press </a:t>
            </a:r>
            <a:r>
              <a:rPr lang="cs-CZ" b="1" i="0" u="none" strike="noStrike" baseline="0" smtClean="0">
                <a:solidFill>
                  <a:srgbClr val="000000"/>
                </a:solidFill>
                <a:latin typeface="Segoe"/>
                <a:ea typeface="ＭＳ ゴシック"/>
              </a:rPr>
              <a:t>Delete</a:t>
            </a:r>
            <a:r>
              <a:rPr lang="cs-CZ" b="0" i="0" u="none" strike="noStrike" baseline="0" smtClean="0">
                <a:solidFill>
                  <a:srgbClr val="000000"/>
                </a:solidFill>
                <a:latin typeface="Segoe"/>
                <a:ea typeface="ＭＳ ゴシック"/>
              </a:rPr>
              <a:t>. A second markup is placed on the left margin.</a:t>
            </a:r>
          </a:p>
          <a:p>
            <a:pPr lvl="1" rtl="0">
              <a:buAutoNum type="arabicPeriod" startAt="3"/>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as </a:t>
            </a:r>
            <a:r>
              <a:rPr lang="cs-CZ" b="1" i="1" u="none" strike="noStrike" baseline="0" smtClean="0">
                <a:solidFill>
                  <a:srgbClr val="000000"/>
                </a:solidFill>
                <a:latin typeface="Segoe"/>
                <a:ea typeface="ＭＳ ゴシック"/>
              </a:rPr>
              <a:t>Handbook Draft1</a:t>
            </a:r>
            <a:r>
              <a:rPr lang="cs-CZ" b="0" i="0" u="none" strike="noStrike" baseline="0" smtClean="0">
                <a:solidFill>
                  <a:srgbClr val="000000"/>
                </a:solidFill>
                <a:latin typeface="Segoe"/>
                <a:ea typeface="ＭＳ ゴシック"/>
              </a:rPr>
              <a: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spTree>
    <p:extLst>
      <p:ext uri="{BB962C8B-B14F-4D97-AF65-F5344CB8AC3E}">
        <p14:creationId xmlns:p14="http://schemas.microsoft.com/office/powerpoint/2010/main" val="4240834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Change Markups in a Document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drop-down arrow by the Simple Markup and select </a:t>
            </a:r>
            <a:r>
              <a:rPr lang="cs-CZ" b="1" i="0" u="none" strike="noStrike" baseline="0" smtClean="0">
                <a:solidFill>
                  <a:srgbClr val="000000"/>
                </a:solidFill>
                <a:latin typeface="Segoe"/>
                <a:ea typeface="ＭＳ ゴシック"/>
              </a:rPr>
              <a:t>All</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Markup</a:t>
            </a:r>
            <a:r>
              <a:rPr lang="cs-CZ" b="0" i="0" u="none" strike="noStrike" baseline="0" smtClean="0">
                <a:solidFill>
                  <a:srgbClr val="000000"/>
                </a:solidFill>
                <a:latin typeface="Segoe"/>
                <a:ea typeface="ＭＳ ゴシック"/>
              </a:rPr>
              <a:t>. The markups are displayed in the right margin showing where text has been deleted with a dashed line showing the location of deletion. The author’s name appears in the document as shown on the next slide because the user has not signed into his or her Microsoft account. The inserted text is underlined and displays in the default track changes color.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42918100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latin typeface="Segoe"/>
                <a:ea typeface="ＭＳ ゴシック"/>
              </a:rPr>
              <a:t>Step by Step: Change Markups in a Document</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72</a:t>
            </a:fld>
            <a:endParaRPr lang="en-US" dirty="0"/>
          </a:p>
        </p:txBody>
      </p:sp>
      <p:pic>
        <p:nvPicPr>
          <p:cNvPr id="7" name="Picture 6" descr="09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1600200"/>
            <a:ext cx="7662333" cy="4363926"/>
          </a:xfrm>
          <a:prstGeom prst="rect">
            <a:avLst/>
          </a:prstGeom>
        </p:spPr>
      </p:pic>
    </p:spTree>
    <p:extLst>
      <p:ext uri="{BB962C8B-B14F-4D97-AF65-F5344CB8AC3E}">
        <p14:creationId xmlns:p14="http://schemas.microsoft.com/office/powerpoint/2010/main" val="1330394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Change Markups in a Document</a:t>
            </a:r>
          </a:p>
        </p:txBody>
      </p:sp>
      <p:sp>
        <p:nvSpPr>
          <p:cNvPr id="3" name="Text Placeholder 2"/>
          <p:cNvSpPr>
            <a:spLocks noGrp="1"/>
          </p:cNvSpPr>
          <p:nvPr>
            <p:ph type="body" idx="1"/>
          </p:nvPr>
        </p:nvSpPr>
        <p:spPr/>
        <p:txBody>
          <a:bodyPr/>
          <a:lstStyle/>
          <a:p>
            <a:pPr lvl="1" rtl="0">
              <a:buFont typeface="+mj-lt"/>
              <a:buAutoNum type="arabicPeriod" startAt="2"/>
            </a:pPr>
            <a:r>
              <a:rPr lang="cs-CZ" b="0" i="0" u="none" strike="noStrike" baseline="0" smtClean="0">
                <a:solidFill>
                  <a:srgbClr val="000000"/>
                </a:solidFill>
                <a:latin typeface="Segoe"/>
                <a:ea typeface="ＭＳ ゴシック"/>
              </a:rPr>
              <a:t>Click the drop-down arrow by All Markup and select </a:t>
            </a:r>
            <a:r>
              <a:rPr lang="cs-CZ" b="1" i="0" u="none" strike="noStrike" baseline="0" smtClean="0">
                <a:solidFill>
                  <a:srgbClr val="000000"/>
                </a:solidFill>
                <a:latin typeface="Segoe"/>
                <a:ea typeface="ＭＳ ゴシック"/>
              </a:rPr>
              <a:t>No Markup</a:t>
            </a:r>
            <a:r>
              <a:rPr lang="cs-CZ" b="0" i="0" u="none" strike="noStrike" baseline="0" smtClean="0">
                <a:solidFill>
                  <a:srgbClr val="000000"/>
                </a:solidFill>
                <a:latin typeface="Times New Roman"/>
                <a:ea typeface="ＭＳ ゴシック"/>
              </a:rPr>
              <a:t>.</a:t>
            </a:r>
            <a:r>
              <a:rPr lang="cs-CZ" b="0" i="0" u="none" strike="noStrike" baseline="0" smtClean="0">
                <a:solidFill>
                  <a:srgbClr val="000000"/>
                </a:solidFill>
                <a:latin typeface="Segoe"/>
                <a:ea typeface="ＭＳ ゴシック"/>
              </a:rPr>
              <a:t> No markups appear in the document.</a:t>
            </a:r>
          </a:p>
          <a:p>
            <a:pPr lvl="1" rtl="0">
              <a:buAutoNum type="arabicPeriod" startAt="2"/>
            </a:pPr>
            <a:r>
              <a:rPr lang="cs-CZ" b="0" i="0" u="none" strike="noStrike" baseline="0" smtClean="0">
                <a:solidFill>
                  <a:srgbClr val="000000"/>
                </a:solidFill>
                <a:latin typeface="Segoe"/>
                <a:ea typeface="ＭＳ ゴシック"/>
              </a:rPr>
              <a:t>Change the </a:t>
            </a:r>
            <a:r>
              <a:rPr lang="cs-CZ" b="0" i="1" u="none" strike="noStrike" baseline="0" smtClean="0">
                <a:solidFill>
                  <a:srgbClr val="000000"/>
                </a:solidFill>
                <a:latin typeface="Segoe"/>
                <a:ea typeface="ＭＳ ゴシック"/>
              </a:rPr>
              <a:t>No Markup</a:t>
            </a:r>
            <a:r>
              <a:rPr lang="cs-CZ" b="0" i="0" u="none" strike="noStrike" baseline="0" smtClean="0">
                <a:solidFill>
                  <a:srgbClr val="000000"/>
                </a:solidFill>
                <a:latin typeface="Segoe"/>
                <a:ea typeface="ＭＳ ゴシック"/>
              </a:rPr>
              <a:t> to </a:t>
            </a:r>
            <a:r>
              <a:rPr lang="cs-CZ" b="1" i="0" u="none" strike="noStrike" baseline="0" smtClean="0">
                <a:solidFill>
                  <a:srgbClr val="000000"/>
                </a:solidFill>
                <a:latin typeface="Segoe"/>
                <a:ea typeface="ＭＳ ゴシック"/>
              </a:rPr>
              <a:t>Original</a:t>
            </a:r>
            <a:r>
              <a:rPr lang="cs-CZ" b="0" i="0" u="none" strike="noStrike" baseline="0" smtClean="0">
                <a:solidFill>
                  <a:srgbClr val="000000"/>
                </a:solidFill>
                <a:latin typeface="Segoe"/>
                <a:ea typeface="ＭＳ ゴシック"/>
              </a:rPr>
              <a:t>. The document is returned to its format displaying only the formatted text.</a:t>
            </a:r>
          </a:p>
          <a:p>
            <a:pPr lvl="1" rtl="0">
              <a:buAutoNum type="arabicPeriod" startAt="2"/>
            </a:pPr>
            <a:r>
              <a:rPr lang="cs-CZ" b="0" i="0" u="none" strike="noStrike" baseline="0" smtClean="0">
                <a:solidFill>
                  <a:srgbClr val="000000"/>
                </a:solidFill>
                <a:latin typeface="Segoe"/>
                <a:ea typeface="ＭＳ ゴシック"/>
              </a:rPr>
              <a:t>Return the document back to display </a:t>
            </a:r>
            <a:r>
              <a:rPr lang="cs-CZ" b="1" i="0" u="none" strike="noStrike" baseline="0" smtClean="0">
                <a:solidFill>
                  <a:srgbClr val="000000"/>
                </a:solidFill>
                <a:latin typeface="Segoe"/>
                <a:ea typeface="ＭＳ ゴシック"/>
              </a:rPr>
              <a:t>Simple Markup</a:t>
            </a:r>
            <a:r>
              <a:rPr lang="cs-CZ" b="0" i="0" u="none" strike="noStrike" baseline="0" smtClean="0">
                <a:solidFill>
                  <a:srgbClr val="000000"/>
                </a:solidFill>
                <a:latin typeface="Times New Roman"/>
                <a:ea typeface="ＭＳ ゴシック"/>
              </a:rPr>
              <a:t>.</a:t>
            </a:r>
          </a:p>
          <a:p>
            <a:pPr lvl="1" rtl="0">
              <a:buAutoNum type="arabicPeriod" startAt="2"/>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7619986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Show Markups in a Document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drop-down arrow by Show Markup to display the menu. The check mark indicates that the markups for these features are enabled.</a:t>
            </a:r>
          </a:p>
          <a:p>
            <a:pPr lvl="1" rtl="0"/>
            <a:r>
              <a:rPr lang="cs-CZ" b="0" i="0" u="none" strike="noStrike" baseline="0" smtClean="0">
                <a:solidFill>
                  <a:srgbClr val="000000"/>
                </a:solidFill>
                <a:latin typeface="Segoe"/>
                <a:ea typeface="ＭＳ ゴシック"/>
              </a:rPr>
              <a:t>Click the check mark</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by Insertions and Deletions to turn off. The markups no longer display in the document.</a:t>
            </a:r>
          </a:p>
          <a:p>
            <a:pPr lvl="1" rtl="0"/>
            <a:r>
              <a:rPr lang="cs-CZ" b="0" i="0" u="none" strike="noStrike" baseline="0" smtClean="0">
                <a:solidFill>
                  <a:srgbClr val="000000"/>
                </a:solidFill>
                <a:latin typeface="Segoe"/>
                <a:ea typeface="ＭＳ ゴシック"/>
              </a:rPr>
              <a:t>Turn the Insertions and Deletions back on.</a:t>
            </a:r>
          </a:p>
          <a:p>
            <a:pPr lvl="1" rtl="0"/>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6246510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Display Markups in Balloons and Inline</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drop-down arrow by Show Markup, and then select </a:t>
            </a:r>
            <a:r>
              <a:rPr lang="cs-CZ" b="1" i="0" u="none" strike="noStrike" baseline="0" smtClean="0">
                <a:solidFill>
                  <a:srgbClr val="000000"/>
                </a:solidFill>
                <a:latin typeface="Segoe"/>
                <a:ea typeface="ＭＳ ゴシック"/>
              </a:rPr>
              <a:t>Balloons</a:t>
            </a:r>
            <a:r>
              <a:rPr lang="cs-CZ" b="0" i="0" u="none" strike="noStrike" baseline="0" smtClean="0">
                <a:solidFill>
                  <a:srgbClr val="000000"/>
                </a:solidFill>
                <a:latin typeface="Segoe"/>
                <a:ea typeface="ＭＳ ゴシック"/>
              </a:rPr>
              <a:t>. A check mark is placed by Show Revisions in Balloons as shown below.</a:t>
            </a:r>
          </a:p>
          <a:p>
            <a:pPr lvl="1" rtl="0"/>
            <a:r>
              <a:rPr lang="cs-CZ" b="0" i="0" u="none" strike="noStrike" baseline="0" smtClean="0">
                <a:solidFill>
                  <a:srgbClr val="000000"/>
                </a:solidFill>
                <a:latin typeface="Segoe"/>
                <a:ea typeface="ＭＳ ゴシック"/>
              </a:rPr>
              <a:t>Select Show All Revisions Inline. Notice that no changes occurred in the document. To view changes inline, the markup must be in All Markup view.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0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114800"/>
            <a:ext cx="6290733" cy="2077614"/>
          </a:xfrm>
          <a:prstGeom prst="rect">
            <a:avLst/>
          </a:prstGeom>
        </p:spPr>
      </p:pic>
    </p:spTree>
    <p:extLst>
      <p:ext uri="{BB962C8B-B14F-4D97-AF65-F5344CB8AC3E}">
        <p14:creationId xmlns:p14="http://schemas.microsoft.com/office/powerpoint/2010/main" val="23495707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Display Markups in Balloons and Inline</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Change to </a:t>
            </a:r>
            <a:r>
              <a:rPr lang="cs-CZ" b="1" i="0" u="none" strike="noStrike" baseline="0" smtClean="0">
                <a:solidFill>
                  <a:srgbClr val="000000"/>
                </a:solidFill>
                <a:latin typeface="Segoe"/>
                <a:ea typeface="ＭＳ ゴシック"/>
              </a:rPr>
              <a:t>All Markup </a:t>
            </a:r>
            <a:r>
              <a:rPr lang="cs-CZ" b="0" i="0" u="none" strike="noStrike" baseline="0" smtClean="0">
                <a:solidFill>
                  <a:srgbClr val="000000"/>
                </a:solidFill>
                <a:latin typeface="Segoe"/>
                <a:ea typeface="ＭＳ ゴシック"/>
              </a:rPr>
              <a:t>view, and then hover over the deleted text in the document to see markup inline.</a:t>
            </a:r>
          </a:p>
          <a:p>
            <a:pPr lvl="1" rtl="0">
              <a:buAutoNum type="arabicPeriod" startAt="3"/>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as </a:t>
            </a:r>
            <a:r>
              <a:rPr lang="cs-CZ" b="1" i="1" u="none" strike="noStrike" baseline="0" smtClean="0">
                <a:solidFill>
                  <a:srgbClr val="000000"/>
                </a:solidFill>
                <a:latin typeface="Segoe"/>
                <a:ea typeface="ＭＳ ゴシック"/>
              </a:rPr>
              <a:t>Handbook Draft2 </a:t>
            </a:r>
            <a:r>
              <a:rPr lang="cs-CZ" b="0" i="0" u="none" strike="noStrike" baseline="0" smtClean="0">
                <a:solidFill>
                  <a:srgbClr val="000000"/>
                </a:solidFill>
                <a:latin typeface="Segoe"/>
                <a:ea typeface="ＭＳ ゴシック"/>
              </a:rPr>
              <a:t>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8090309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Print Markups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From the File tab, click the </a:t>
            </a:r>
            <a:r>
              <a:rPr lang="cs-CZ" b="1" i="0" u="none" strike="noStrike" baseline="0" smtClean="0">
                <a:solidFill>
                  <a:srgbClr val="000000"/>
                </a:solidFill>
                <a:latin typeface="Segoe"/>
                <a:ea typeface="ＭＳ ゴシック"/>
              </a:rPr>
              <a:t>Print </a:t>
            </a:r>
            <a:r>
              <a:rPr lang="cs-CZ" b="0" i="0" u="none" strike="noStrike" baseline="0" smtClean="0">
                <a:solidFill>
                  <a:srgbClr val="000000"/>
                </a:solidFill>
                <a:latin typeface="Segoe"/>
                <a:ea typeface="ＭＳ ゴシック"/>
              </a:rPr>
              <a:t>command to open the additional options. In Lesson 1, you learn about using some of the print settings.</a:t>
            </a:r>
          </a:p>
          <a:p>
            <a:pPr lvl="1" rtl="0"/>
            <a:r>
              <a:rPr lang="cs-CZ" b="0" i="0" u="none" strike="noStrike" baseline="0" smtClean="0">
                <a:solidFill>
                  <a:srgbClr val="000000"/>
                </a:solidFill>
                <a:latin typeface="Segoe"/>
                <a:ea typeface="ＭＳ ゴシック"/>
              </a:rPr>
              <a:t>Under Settings, click the drop-down arrow, and then select </a:t>
            </a:r>
            <a:r>
              <a:rPr lang="cs-CZ" b="1" i="0" u="none" strike="noStrike" baseline="0" smtClean="0">
                <a:solidFill>
                  <a:srgbClr val="000000"/>
                </a:solidFill>
                <a:latin typeface="Segoe"/>
                <a:ea typeface="ＭＳ ゴシック"/>
              </a:rPr>
              <a:t>List of Markup</a:t>
            </a:r>
            <a:r>
              <a:rPr lang="cs-CZ" b="0" i="0" u="none" strike="noStrike" baseline="0" smtClean="0">
                <a:solidFill>
                  <a:srgbClr val="000000"/>
                </a:solidFill>
                <a:latin typeface="Times New Roman"/>
                <a:ea typeface="ＭＳ ゴシック"/>
              </a:rPr>
              <a:t>.</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Print </a:t>
            </a:r>
            <a:r>
              <a:rPr lang="cs-CZ" b="0" i="0" u="none" strike="noStrike" baseline="0" smtClean="0">
                <a:solidFill>
                  <a:srgbClr val="000000"/>
                </a:solidFill>
                <a:latin typeface="Segoe"/>
                <a:ea typeface="ＭＳ ゴシック"/>
              </a:rPr>
              <a:t>button to produce a copy of the markups made in the document.</a:t>
            </a:r>
            <a:r>
              <a:rPr lang="cs-CZ" b="1" i="0" u="none" strike="noStrike" baseline="0" smtClean="0">
                <a:solidFill>
                  <a:srgbClr val="000000"/>
                </a:solidFill>
                <a:latin typeface="Times New Roman"/>
                <a:ea typeface="ＭＳ ゴシック"/>
              </a:rPr>
              <a:t> </a:t>
            </a:r>
            <a:r>
              <a:rPr lang="cs-CZ" b="0" i="0" u="none" strike="noStrike" baseline="0" smtClean="0">
                <a:solidFill>
                  <a:srgbClr val="000000"/>
                </a:solidFill>
                <a:latin typeface="Segoe"/>
                <a:ea typeface="ＭＳ ゴシック"/>
              </a:rPr>
              <a:t>The markups print comments and changes made in the document.</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36262114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Use Lock Tracking</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Click the drop-down arrow</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by Track Changes and select </a:t>
            </a:r>
            <a:r>
              <a:rPr lang="cs-CZ" b="1" i="0" u="none" strike="noStrike" baseline="0" smtClean="0">
                <a:solidFill>
                  <a:srgbClr val="000000"/>
                </a:solidFill>
                <a:latin typeface="Segoe"/>
                <a:ea typeface="ＭＳ ゴシック"/>
              </a:rPr>
              <a:t>Lock</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Tracking</a:t>
            </a:r>
            <a:r>
              <a:rPr lang="cs-CZ" b="0" i="0" u="none" strike="noStrike" baseline="0" smtClean="0">
                <a:solidFill>
                  <a:srgbClr val="000000"/>
                </a:solidFill>
                <a:latin typeface="Times New Roman"/>
                <a:ea typeface="ＭＳ ゴシック"/>
              </a:rPr>
              <a:t>.</a:t>
            </a:r>
          </a:p>
          <a:p>
            <a:pPr lvl="1" rtl="0"/>
            <a:r>
              <a:rPr lang="cs-CZ" b="0" i="0" u="none" strike="noStrike" baseline="0" smtClean="0">
                <a:solidFill>
                  <a:srgbClr val="000000"/>
                </a:solidFill>
                <a:latin typeface="Segoe"/>
                <a:ea typeface="ＭＳ ゴシック"/>
              </a:rPr>
              <a:t>Type the password </a:t>
            </a:r>
            <a:r>
              <a:rPr lang="cs-CZ" b="1" i="0" u="none" strike="noStrike" baseline="0" smtClean="0">
                <a:solidFill>
                  <a:srgbClr val="000000"/>
                </a:solidFill>
                <a:latin typeface="Segoe"/>
                <a:ea typeface="ＭＳ ゴシック"/>
              </a:rPr>
              <a:t>HDBK^%</a:t>
            </a:r>
            <a:r>
              <a:rPr lang="cs-CZ" b="0" i="0" u="none" strike="noStrike" baseline="0" smtClean="0">
                <a:solidFill>
                  <a:srgbClr val="000000"/>
                </a:solidFill>
                <a:latin typeface="Segoe"/>
                <a:ea typeface="ＭＳ ゴシック"/>
              </a:rPr>
              <a:t>, and then reconfirm by typing the password again.</a:t>
            </a:r>
          </a:p>
          <a:p>
            <a:pPr lvl="1" rtl="0"/>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(see below). The Track Changes, Accept, and Reject buttons turn gray and are not accessible.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pic>
        <p:nvPicPr>
          <p:cNvPr id="7" name="Picture 6" descr="0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4191000"/>
            <a:ext cx="3746412" cy="1811867"/>
          </a:xfrm>
          <a:prstGeom prst="rect">
            <a:avLst/>
          </a:prstGeom>
        </p:spPr>
      </p:pic>
    </p:spTree>
    <p:extLst>
      <p:ext uri="{BB962C8B-B14F-4D97-AF65-F5344CB8AC3E}">
        <p14:creationId xmlns:p14="http://schemas.microsoft.com/office/powerpoint/2010/main" val="817161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Use Lock Tracking</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Select </a:t>
            </a:r>
            <a:r>
              <a:rPr lang="cs-CZ" b="1" i="0" u="none" strike="noStrike" baseline="0" smtClean="0">
                <a:solidFill>
                  <a:srgbClr val="000000"/>
                </a:solidFill>
                <a:latin typeface="Segoe"/>
                <a:ea typeface="ＭＳ ゴシック"/>
              </a:rPr>
              <a:t>Lock Tracking</a:t>
            </a:r>
            <a:r>
              <a:rPr lang="cs-CZ" b="0" i="0" u="none" strike="noStrike" baseline="0" smtClean="0">
                <a:solidFill>
                  <a:srgbClr val="000000"/>
                </a:solidFill>
                <a:latin typeface="Segoe"/>
                <a:ea typeface="ＭＳ ゴシック"/>
              </a:rPr>
              <a:t>, and</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then reenter the password </a:t>
            </a:r>
            <a:r>
              <a:rPr lang="cs-CZ" b="1" i="0" u="none" strike="noStrike" baseline="0" smtClean="0">
                <a:solidFill>
                  <a:srgbClr val="000000"/>
                </a:solidFill>
                <a:latin typeface="Segoe"/>
                <a:ea typeface="ＭＳ ゴシック"/>
              </a:rPr>
              <a:t>HDBK^% </a:t>
            </a:r>
            <a:r>
              <a:rPr lang="cs-CZ" b="0" i="0" u="none" strike="noStrike" baseline="0" smtClean="0">
                <a:solidFill>
                  <a:srgbClr val="000000"/>
                </a:solidFill>
                <a:latin typeface="Segoe"/>
                <a:ea typeface="ＭＳ ゴシック"/>
              </a:rPr>
              <a:t>to turn the commands back on. It is good practice to write all your passwords down and keep them in a safe place. If you cannot remember your password, you will not be able unlock Track Changes.</a:t>
            </a:r>
          </a:p>
          <a:p>
            <a:pPr lvl="1" rtl="0">
              <a:buAutoNum type="arabicPeriod" startAt="4"/>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document in the lesson folder on your flash drive.</a:t>
            </a:r>
          </a:p>
          <a:p>
            <a:pPr lvl="0" rtl="0"/>
            <a:r>
              <a:rPr lang="cs-CZ" b="1" i="0" u="none" strike="noStrike" baseline="0" smtClean="0">
                <a:latin typeface="Segoe"/>
                <a:ea typeface="ＭＳ ゴシック"/>
              </a:rPr>
              <a:t>PAUSE. LEAVE</a:t>
            </a:r>
            <a:r>
              <a:rPr lang="cs-CZ"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165020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Check Spelling and Grammar</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The first word appearing in the Spelling task pane is </a:t>
            </a:r>
            <a:r>
              <a:rPr lang="en-US" b="0" i="1" u="none" strike="noStrike" baseline="0" smtClean="0">
                <a:solidFill>
                  <a:srgbClr val="000000"/>
                </a:solidFill>
                <a:latin typeface="Segoe"/>
                <a:ea typeface="ＭＳ ゴシック"/>
              </a:rPr>
              <a:t>Süours</a:t>
            </a:r>
            <a:r>
              <a:rPr lang="en-US" b="0" i="0" u="none" strike="noStrike" baseline="0" smtClean="0">
                <a:solidFill>
                  <a:srgbClr val="000000"/>
                </a:solidFill>
                <a:latin typeface="Segoe"/>
                <a:ea typeface="ＭＳ ゴシック"/>
              </a:rPr>
              <a:t>, a proper noun not contained in the tool’s dictionary. The Spelling task pane provides a listing of suggested words as shown previously. </a:t>
            </a:r>
          </a:p>
          <a:p>
            <a:pPr lvl="1" rtl="0">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Ignore All</a:t>
            </a:r>
            <a:r>
              <a:rPr lang="en-US" b="0" i="0" u="none" strike="noStrike" baseline="0" smtClean="0">
                <a:solidFill>
                  <a:srgbClr val="000000"/>
                </a:solidFill>
                <a:latin typeface="Segoe"/>
                <a:ea typeface="ＭＳ ゴシック"/>
              </a:rPr>
              <a:t> button to ignore all occurrences within the document, because </a:t>
            </a:r>
            <a:r>
              <a:rPr lang="en-US" b="0" i="1" u="none" strike="noStrike" baseline="0" smtClean="0">
                <a:solidFill>
                  <a:srgbClr val="000000"/>
                </a:solidFill>
                <a:latin typeface="Segoe"/>
                <a:ea typeface="ＭＳ ゴシック"/>
              </a:rPr>
              <a:t>Süours</a:t>
            </a:r>
            <a:r>
              <a:rPr lang="en-US" b="0" i="0" u="none" strike="noStrike" baseline="0" smtClean="0">
                <a:solidFill>
                  <a:srgbClr val="000000"/>
                </a:solidFill>
                <a:latin typeface="Segoe"/>
                <a:ea typeface="ＭＳ ゴシック"/>
              </a:rPr>
              <a:t> is not in the main dictionary and it’s spelled correctly.</a:t>
            </a:r>
          </a:p>
          <a:p>
            <a:pPr lvl="1">
              <a:buFont typeface="+mj-lt"/>
              <a:buAutoNum type="arabicPeriod" startAt="5"/>
            </a:pPr>
            <a:r>
              <a:rPr lang="en-US">
                <a:solidFill>
                  <a:srgbClr val="000000"/>
                </a:solidFill>
                <a:latin typeface="Segoe"/>
                <a:ea typeface="ＭＳ ゴシック"/>
              </a:rPr>
              <a:t>The word </a:t>
            </a:r>
            <a:r>
              <a:rPr lang="en-US" i="1">
                <a:solidFill>
                  <a:srgbClr val="000000"/>
                </a:solidFill>
                <a:latin typeface="Segoe"/>
                <a:ea typeface="ＭＳ ゴシック"/>
              </a:rPr>
              <a:t>cofim</a:t>
            </a:r>
            <a:r>
              <a:rPr lang="en-US">
                <a:solidFill>
                  <a:srgbClr val="000000"/>
                </a:solidFill>
                <a:latin typeface="Segoe"/>
                <a:ea typeface="ＭＳ ゴシック"/>
              </a:rPr>
              <a:t> is misspelled. The correct spelling is the second option. </a:t>
            </a:r>
          </a:p>
          <a:p>
            <a:pPr lvl="1">
              <a:buAutoNum type="arabicPeriod" startAt="5"/>
            </a:pPr>
            <a:r>
              <a:rPr lang="en-US">
                <a:solidFill>
                  <a:srgbClr val="000000"/>
                </a:solidFill>
                <a:latin typeface="Segoe"/>
                <a:ea typeface="ＭＳ ゴシック"/>
              </a:rPr>
              <a:t>Click the </a:t>
            </a:r>
            <a:r>
              <a:rPr lang="en-US" b="1">
                <a:solidFill>
                  <a:srgbClr val="000000"/>
                </a:solidFill>
                <a:latin typeface="Segoe"/>
                <a:ea typeface="ＭＳ ゴシック"/>
              </a:rPr>
              <a:t>Change All</a:t>
            </a:r>
            <a:r>
              <a:rPr lang="en-US">
                <a:solidFill>
                  <a:srgbClr val="000000"/>
                </a:solidFill>
                <a:latin typeface="Segoe"/>
                <a:ea typeface="ＭＳ ゴシック"/>
              </a:rPr>
              <a:t> button to change all occurrences.</a:t>
            </a:r>
          </a:p>
          <a:p>
            <a:pPr lvl="1">
              <a:buAutoNum type="arabicPeriod" startAt="5"/>
            </a:pPr>
            <a:r>
              <a:rPr lang="en-US">
                <a:solidFill>
                  <a:srgbClr val="000000"/>
                </a:solidFill>
                <a:latin typeface="Segoe"/>
                <a:ea typeface="ＭＳ ゴシック"/>
              </a:rPr>
              <a:t>The next misspelled word is </a:t>
            </a:r>
            <a:r>
              <a:rPr lang="en-US" i="1">
                <a:solidFill>
                  <a:srgbClr val="000000"/>
                </a:solidFill>
                <a:latin typeface="Segoe"/>
                <a:ea typeface="ＭＳ ゴシック"/>
              </a:rPr>
              <a:t>employmnt</a:t>
            </a:r>
            <a:r>
              <a:rPr lang="en-US">
                <a:solidFill>
                  <a:srgbClr val="000000"/>
                </a:solidFill>
                <a:latin typeface="Segoe"/>
                <a:ea typeface="ＭＳ ゴシック"/>
              </a:rPr>
              <a:t>. The correct spelling is highlighted. Click the </a:t>
            </a:r>
            <a:r>
              <a:rPr lang="en-US" b="1">
                <a:solidFill>
                  <a:srgbClr val="000000"/>
                </a:solidFill>
                <a:latin typeface="Segoe"/>
                <a:ea typeface="ＭＳ ゴシック"/>
              </a:rPr>
              <a:t>Change All</a:t>
            </a:r>
            <a:r>
              <a:rPr lang="en-US">
                <a:solidFill>
                  <a:srgbClr val="000000"/>
                </a:solidFill>
                <a:latin typeface="Segoe"/>
                <a:ea typeface="ＭＳ ゴシック"/>
              </a:rPr>
              <a:t> button.</a:t>
            </a:r>
          </a:p>
          <a:p>
            <a:pPr lvl="1">
              <a:buAutoNum type="arabicPeriod" startAt="5"/>
            </a:pPr>
            <a:endParaRPr lang="en-US">
              <a:solidFill>
                <a:srgbClr val="000000"/>
              </a:solidFill>
              <a:latin typeface="Segoe"/>
              <a:ea typeface="ＭＳ ゴシック"/>
            </a:endParaRPr>
          </a:p>
          <a:p>
            <a:pPr lvl="1" rtl="0">
              <a:buAutoNum type="arabicPeriod" startAt="3"/>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5448163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Accept and Reject Changes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document from the previous exercise.</a:t>
            </a:r>
          </a:p>
          <a:p>
            <a:pPr lvl="1" rtl="0"/>
            <a:r>
              <a:rPr lang="cs-CZ" b="0" i="0" u="none" strike="noStrike" baseline="0" smtClean="0">
                <a:solidFill>
                  <a:srgbClr val="000000"/>
                </a:solidFill>
                <a:latin typeface="Segoe"/>
                <a:ea typeface="ＭＳ ゴシック"/>
              </a:rPr>
              <a:t>In the Changes group, click the drop-down arrow</a:t>
            </a:r>
            <a:r>
              <a:rPr lang="cs-CZ" b="1" i="0"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under Accept to produce a menu as shownbelow. </a:t>
            </a:r>
          </a:p>
          <a:p>
            <a:pPr lvl="1" rtl="0"/>
            <a:r>
              <a:rPr lang="cs-CZ" b="0" i="0" u="none" strike="noStrike" baseline="0" smtClean="0">
                <a:solidFill>
                  <a:srgbClr val="000000"/>
                </a:solidFill>
                <a:latin typeface="Segoe"/>
                <a:ea typeface="ＭＳ ゴシック"/>
              </a:rPr>
              <a:t>You have options on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accepting the changes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one at a time or all at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once.</a:t>
            </a:r>
          </a:p>
          <a:p>
            <a:pPr lvl="1" rtl="0"/>
            <a:r>
              <a:rPr lang="cs-CZ" b="0" i="0" u="none" strike="noStrike" baseline="0" smtClean="0">
                <a:solidFill>
                  <a:srgbClr val="000000"/>
                </a:solidFill>
                <a:latin typeface="Segoe"/>
                <a:ea typeface="ＭＳ ゴシック"/>
              </a:rPr>
              <a:t>Click Accept and Move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to Next. </a:t>
            </a:r>
          </a:p>
          <a:p>
            <a:pPr lvl="1" rtl="0"/>
            <a:r>
              <a:rPr lang="cs-CZ" b="0" i="0" u="none" strike="noStrike" baseline="0" smtClean="0">
                <a:solidFill>
                  <a:srgbClr val="000000"/>
                </a:solidFill>
                <a:latin typeface="Segoe"/>
                <a:ea typeface="ＭＳ ゴシック"/>
              </a:rPr>
              <a:t>Word accepts the changes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and jumps to the next change in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pic>
        <p:nvPicPr>
          <p:cNvPr id="7" name="Picture 6" descr="0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2616200"/>
            <a:ext cx="3720026" cy="2472267"/>
          </a:xfrm>
          <a:prstGeom prst="rect">
            <a:avLst/>
          </a:prstGeom>
        </p:spPr>
      </p:pic>
    </p:spTree>
    <p:extLst>
      <p:ext uri="{BB962C8B-B14F-4D97-AF65-F5344CB8AC3E}">
        <p14:creationId xmlns:p14="http://schemas.microsoft.com/office/powerpoint/2010/main" val="37169016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Step by Step: Accept and Reject Changes</a:t>
            </a:r>
          </a:p>
        </p:txBody>
      </p:sp>
      <p:sp>
        <p:nvSpPr>
          <p:cNvPr id="3" name="Text Placeholder 2"/>
          <p:cNvSpPr>
            <a:spLocks noGrp="1"/>
          </p:cNvSpPr>
          <p:nvPr>
            <p:ph type="body" idx="1"/>
          </p:nvPr>
        </p:nvSpPr>
        <p:spPr/>
        <p:txBody>
          <a:bodyPr/>
          <a:lstStyle/>
          <a:p>
            <a:pPr lvl="1" rtl="0">
              <a:buFont typeface="+mj-lt"/>
              <a:buAutoNum type="arabicPeriod" startAt="5"/>
            </a:pPr>
            <a:r>
              <a:rPr lang="cs-CZ" sz="2000" b="0" i="0" u="none" strike="noStrike" baseline="0" smtClean="0">
                <a:solidFill>
                  <a:srgbClr val="000000"/>
                </a:solidFill>
                <a:latin typeface="Segoe"/>
                <a:ea typeface="ＭＳ ゴシック"/>
              </a:rPr>
              <a:t>Click the drop-down arrow</a:t>
            </a:r>
            <a:r>
              <a:rPr lang="cs-CZ" sz="2000" b="1" i="0" u="none" strike="noStrike" baseline="0" smtClean="0">
                <a:solidFill>
                  <a:srgbClr val="000000"/>
                </a:solidFill>
                <a:latin typeface="Segoe"/>
                <a:ea typeface="ＭＳ ゴシック"/>
              </a:rPr>
              <a:t> </a:t>
            </a:r>
            <a:r>
              <a:rPr lang="cs-CZ" sz="2000" b="0" i="0" u="none" strike="noStrike" baseline="0" smtClean="0">
                <a:solidFill>
                  <a:srgbClr val="000000"/>
                </a:solidFill>
                <a:latin typeface="Segoe"/>
                <a:ea typeface="ＭＳ ゴシック"/>
              </a:rPr>
              <a:t>under Reject to produce a menu. </a:t>
            </a:r>
          </a:p>
          <a:p>
            <a:pPr lvl="1" rtl="0">
              <a:buAutoNum type="arabicPeriod" startAt="5"/>
            </a:pPr>
            <a:r>
              <a:rPr lang="cs-CZ" sz="2000" b="0" i="0" u="none" strike="noStrike" baseline="0" smtClean="0">
                <a:solidFill>
                  <a:srgbClr val="000000"/>
                </a:solidFill>
                <a:latin typeface="Segoe"/>
                <a:ea typeface="ＭＳ ゴシック"/>
              </a:rPr>
              <a:t>Click Reject and Move to Next. The change made to insert text is not inserted in the document.</a:t>
            </a:r>
          </a:p>
          <a:p>
            <a:pPr lvl="1" rtl="0">
              <a:buAutoNum type="arabicPeriod" startAt="5"/>
            </a:pPr>
            <a:r>
              <a:rPr lang="cs-CZ" sz="2000" b="0" i="0" u="none" strike="noStrike" baseline="0" smtClean="0">
                <a:solidFill>
                  <a:srgbClr val="000000"/>
                </a:solidFill>
                <a:latin typeface="Segoe"/>
                <a:ea typeface="ＭＳ ゴシック"/>
              </a:rPr>
              <a:t>Change the view by selecting </a:t>
            </a:r>
            <a:r>
              <a:rPr lang="cs-CZ" sz="2000" b="1" i="0" u="none" strike="noStrike" baseline="0" smtClean="0">
                <a:solidFill>
                  <a:srgbClr val="000000"/>
                </a:solidFill>
                <a:latin typeface="Segoe"/>
                <a:ea typeface="ＭＳ ゴシック"/>
              </a:rPr>
              <a:t>No Mark </a:t>
            </a:r>
            <a:r>
              <a:rPr lang="cs-CZ" sz="2000" b="0" i="0" u="none" strike="noStrike" baseline="0" smtClean="0">
                <a:solidFill>
                  <a:srgbClr val="000000"/>
                </a:solidFill>
                <a:latin typeface="Segoe"/>
                <a:ea typeface="ＭＳ ゴシック"/>
              </a:rPr>
              <a:t>to display for review.  This is what the final version of the document will look like. The changes are not deleted and will display again each time the document is opened. Note, to delete the track changes permanently, you must accept or reject changes and stop tracking.</a:t>
            </a:r>
          </a:p>
          <a:p>
            <a:pPr lvl="1">
              <a:buFont typeface="+mj-lt"/>
              <a:buAutoNum type="arabicPeriod" startAt="8"/>
            </a:pPr>
            <a:r>
              <a:rPr lang="cs-CZ" sz="2000">
                <a:solidFill>
                  <a:srgbClr val="000000"/>
                </a:solidFill>
                <a:latin typeface="Segoe"/>
                <a:ea typeface="ＭＳ ゴシック"/>
              </a:rPr>
              <a:t>Before closing the document, click the </a:t>
            </a:r>
            <a:r>
              <a:rPr lang="cs-CZ" sz="2000" b="1">
                <a:solidFill>
                  <a:srgbClr val="000000"/>
                </a:solidFill>
                <a:latin typeface="Segoe"/>
                <a:ea typeface="ＭＳ ゴシック"/>
              </a:rPr>
              <a:t>Track Changes</a:t>
            </a:r>
            <a:r>
              <a:rPr lang="cs-CZ" sz="2000">
                <a:solidFill>
                  <a:srgbClr val="000000"/>
                </a:solidFill>
                <a:latin typeface="Segoe"/>
                <a:ea typeface="ＭＳ ゴシック"/>
              </a:rPr>
              <a:t> button to turn it off.</a:t>
            </a:r>
          </a:p>
          <a:p>
            <a:pPr lvl="1">
              <a:buAutoNum type="arabicPeriod" startAt="8"/>
            </a:pPr>
            <a:r>
              <a:rPr lang="cs-CZ" sz="2000">
                <a:solidFill>
                  <a:srgbClr val="000000"/>
                </a:solidFill>
                <a:latin typeface="Segoe"/>
                <a:ea typeface="ＭＳ ゴシック"/>
              </a:rPr>
              <a:t> </a:t>
            </a:r>
            <a:r>
              <a:rPr lang="cs-CZ" sz="2000" b="1">
                <a:solidFill>
                  <a:srgbClr val="000000"/>
                </a:solidFill>
                <a:latin typeface="Segoe"/>
                <a:ea typeface="ＭＳ ゴシック"/>
              </a:rPr>
              <a:t>SAVE</a:t>
            </a:r>
            <a:r>
              <a:rPr lang="cs-CZ" sz="2000">
                <a:solidFill>
                  <a:srgbClr val="000000"/>
                </a:solidFill>
                <a:latin typeface="Segoe"/>
                <a:ea typeface="ＭＳ ゴシック"/>
              </a:rPr>
              <a:t> the document as </a:t>
            </a:r>
            <a:r>
              <a:rPr lang="cs-CZ" sz="2000" b="1" i="1">
                <a:solidFill>
                  <a:srgbClr val="000000"/>
                </a:solidFill>
                <a:latin typeface="Segoe"/>
                <a:ea typeface="ＭＳ ゴシック"/>
              </a:rPr>
              <a:t>Handbook Final </a:t>
            </a:r>
            <a:r>
              <a:rPr lang="cs-CZ" sz="2000">
                <a:solidFill>
                  <a:srgbClr val="000000"/>
                </a:solidFill>
                <a:latin typeface="Segoe"/>
                <a:ea typeface="ＭＳ ゴシック"/>
              </a:rPr>
              <a:t>in the lesson folder on your flash drive.</a:t>
            </a:r>
          </a:p>
          <a:p>
            <a:pPr lvl="0"/>
            <a:r>
              <a:rPr lang="cs-CZ" sz="2000" b="1">
                <a:latin typeface="Segoe"/>
                <a:ea typeface="ＭＳ ゴシック"/>
              </a:rPr>
              <a:t>CLOSE</a:t>
            </a:r>
            <a:r>
              <a:rPr lang="cs-CZ" sz="2000">
                <a:latin typeface="Segoe"/>
                <a:ea typeface="ＭＳ ゴシック"/>
              </a:rPr>
              <a:t> Word.</a:t>
            </a:r>
          </a:p>
          <a:p>
            <a:pPr lvl="1" rtl="0">
              <a:buAutoNum type="arabicPeriod" startAt="5"/>
            </a:pPr>
            <a:endParaRPr lang="cs-CZ"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spTree>
    <p:extLst>
      <p:ext uri="{BB962C8B-B14F-4D97-AF65-F5344CB8AC3E}">
        <p14:creationId xmlns:p14="http://schemas.microsoft.com/office/powerpoint/2010/main" val="795933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pic>
        <p:nvPicPr>
          <p:cNvPr id="7" name="Picture 6" descr="09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0"/>
            <a:ext cx="8060267" cy="2571571"/>
          </a:xfrm>
          <a:prstGeom prst="rect">
            <a:avLst/>
          </a:prstGeom>
        </p:spPr>
      </p:pic>
    </p:spTree>
    <p:extLst>
      <p:ext uri="{BB962C8B-B14F-4D97-AF65-F5344CB8AC3E}">
        <p14:creationId xmlns:p14="http://schemas.microsoft.com/office/powerpoint/2010/main" val="2049501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Check Spelling and Grammar</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The next misspelled word is </a:t>
            </a:r>
            <a:r>
              <a:rPr lang="en-US" b="0" i="1" u="none" strike="noStrike" baseline="0" smtClean="0">
                <a:solidFill>
                  <a:srgbClr val="000000"/>
                </a:solidFill>
                <a:latin typeface="Segoe"/>
                <a:ea typeface="ＭＳ ゴシック"/>
              </a:rPr>
              <a:t>beginning</a:t>
            </a:r>
            <a:r>
              <a:rPr lang="en-US" b="0" i="0" u="none" strike="noStrike" baseline="0" smtClean="0">
                <a:solidFill>
                  <a:srgbClr val="000000"/>
                </a:solidFill>
                <a:latin typeface="Segoe"/>
                <a:ea typeface="ＭＳ ゴシック"/>
              </a:rPr>
              <a:t>; the correct spelling is highlighted in the Suggested pane. Click the </a:t>
            </a:r>
            <a:r>
              <a:rPr lang="en-US" b="1" i="0" u="none" strike="noStrike" baseline="0" smtClean="0">
                <a:solidFill>
                  <a:srgbClr val="000000"/>
                </a:solidFill>
                <a:latin typeface="Segoe"/>
                <a:ea typeface="ＭＳ ゴシック"/>
              </a:rPr>
              <a:t>Change All</a:t>
            </a:r>
            <a:r>
              <a:rPr lang="en-US" b="0" i="0" u="none" strike="noStrike" baseline="0" smtClean="0">
                <a:solidFill>
                  <a:srgbClr val="000000"/>
                </a:solidFill>
                <a:latin typeface="Segoe"/>
                <a:ea typeface="ＭＳ ゴシック"/>
              </a:rPr>
              <a:t> button.</a:t>
            </a:r>
          </a:p>
          <a:p>
            <a:pPr lvl="1">
              <a:buAutoNum type="arabicPeriod" startAt="8"/>
            </a:pPr>
            <a:r>
              <a:rPr lang="en-US">
                <a:solidFill>
                  <a:srgbClr val="000000"/>
                </a:solidFill>
                <a:latin typeface="Segoe"/>
                <a:ea typeface="ＭＳ ゴシック"/>
              </a:rPr>
              <a:t>The next misspelled word is </a:t>
            </a:r>
            <a:r>
              <a:rPr lang="en-US" i="1">
                <a:solidFill>
                  <a:srgbClr val="000000"/>
                </a:solidFill>
                <a:latin typeface="Segoe"/>
                <a:ea typeface="ＭＳ ゴシック"/>
              </a:rPr>
              <a:t>asistance</a:t>
            </a:r>
            <a:r>
              <a:rPr lang="en-US">
                <a:solidFill>
                  <a:srgbClr val="000000"/>
                </a:solidFill>
                <a:latin typeface="Segoe"/>
                <a:ea typeface="ＭＳ ゴシック"/>
              </a:rPr>
              <a:t>. Click the </a:t>
            </a:r>
            <a:r>
              <a:rPr lang="en-US" b="1">
                <a:solidFill>
                  <a:srgbClr val="000000"/>
                </a:solidFill>
                <a:latin typeface="Segoe"/>
                <a:ea typeface="ＭＳ ゴシック"/>
              </a:rPr>
              <a:t>Change All</a:t>
            </a:r>
            <a:r>
              <a:rPr lang="en-US">
                <a:solidFill>
                  <a:srgbClr val="000000"/>
                </a:solidFill>
                <a:latin typeface="Segoe"/>
                <a:ea typeface="ＭＳ ゴシック"/>
              </a:rPr>
              <a:t> button.</a:t>
            </a:r>
          </a:p>
          <a:p>
            <a:pPr lvl="1">
              <a:buAutoNum type="arabicPeriod" startAt="8"/>
            </a:pPr>
            <a:r>
              <a:rPr lang="en-US">
                <a:solidFill>
                  <a:srgbClr val="000000"/>
                </a:solidFill>
                <a:latin typeface="Segoe"/>
                <a:ea typeface="ＭＳ ゴシック"/>
              </a:rPr>
              <a:t>A grammar error of </a:t>
            </a:r>
            <a:r>
              <a:rPr lang="en-US" i="1">
                <a:solidFill>
                  <a:srgbClr val="000000"/>
                </a:solidFill>
                <a:latin typeface="Segoe"/>
                <a:ea typeface="ＭＳ ゴシック"/>
              </a:rPr>
              <a:t>in the amount of</a:t>
            </a:r>
            <a:r>
              <a:rPr lang="en-US">
                <a:solidFill>
                  <a:srgbClr val="000000"/>
                </a:solidFill>
                <a:latin typeface="Segoe"/>
                <a:ea typeface="ＭＳ ゴシック"/>
              </a:rPr>
              <a:t> appears in the task pane. Click </a:t>
            </a:r>
            <a:r>
              <a:rPr lang="en-US" b="1">
                <a:solidFill>
                  <a:srgbClr val="000000"/>
                </a:solidFill>
                <a:latin typeface="Segoe"/>
                <a:ea typeface="ＭＳ ゴシック"/>
              </a:rPr>
              <a:t>Ignore</a:t>
            </a:r>
            <a:r>
              <a:rPr lang="en-US">
                <a:solidFill>
                  <a:srgbClr val="000000"/>
                </a:solidFill>
                <a:latin typeface="Segoe"/>
                <a:ea typeface="ＭＳ ゴシック"/>
              </a:rPr>
              <a:t>. This is covered later in the lesson.</a:t>
            </a:r>
          </a:p>
          <a:p>
            <a:pPr lvl="1">
              <a:buAutoNum type="arabicPeriod" startAt="8"/>
            </a:pPr>
            <a:r>
              <a:rPr lang="en-US">
                <a:solidFill>
                  <a:srgbClr val="000000"/>
                </a:solidFill>
                <a:latin typeface="Segoe"/>
                <a:ea typeface="ＭＳ ゴシック"/>
              </a:rPr>
              <a:t>The next misspelled word is another proper noun, </a:t>
            </a:r>
            <a:r>
              <a:rPr lang="en-US" i="1">
                <a:solidFill>
                  <a:srgbClr val="000000"/>
                </a:solidFill>
                <a:latin typeface="Segoe"/>
                <a:ea typeface="ＭＳ ゴシック"/>
              </a:rPr>
              <a:t>Sheila. </a:t>
            </a:r>
            <a:r>
              <a:rPr lang="en-US">
                <a:solidFill>
                  <a:srgbClr val="000000"/>
                </a:solidFill>
                <a:latin typeface="Segoe"/>
                <a:ea typeface="ＭＳ ゴシック"/>
              </a:rPr>
              <a:t>Some proper nouns are added in the main dictionary. The correct spelling is highlighted. Click the </a:t>
            </a:r>
            <a:r>
              <a:rPr lang="en-US" b="1">
                <a:solidFill>
                  <a:srgbClr val="000000"/>
                </a:solidFill>
                <a:latin typeface="Segoe"/>
                <a:ea typeface="ＭＳ ゴシック"/>
              </a:rPr>
              <a:t>Change All</a:t>
            </a:r>
            <a:r>
              <a:rPr lang="en-US">
                <a:solidFill>
                  <a:srgbClr val="000000"/>
                </a:solidFill>
                <a:latin typeface="Segoe"/>
                <a:ea typeface="ＭＳ ゴシック"/>
              </a:rPr>
              <a:t> button.</a:t>
            </a:r>
          </a:p>
          <a:p>
            <a:pPr lvl="1" rtl="0">
              <a:buAutoNum type="arabicPeriod" startAt="8"/>
            </a:pPr>
            <a:endParaRPr lang="en-US" b="0" i="0" u="none" strike="noStrike" baseline="0" smtClean="0">
              <a:solidFill>
                <a:srgbClr val="000000"/>
              </a:solidFill>
              <a:latin typeface="Calibri"/>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3374404253"/>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236</TotalTime>
  <Words>8092</Words>
  <Application>Microsoft Macintosh PowerPoint</Application>
  <PresentationFormat>On-screen Show (4:3)</PresentationFormat>
  <Paragraphs>635</Paragraphs>
  <Slides>82</Slides>
  <Notes>12</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template</vt:lpstr>
      <vt:lpstr>Proofing Documents</vt:lpstr>
      <vt:lpstr>Objectives</vt:lpstr>
      <vt:lpstr>Software Orientation</vt:lpstr>
      <vt:lpstr>Software Orientation</vt:lpstr>
      <vt:lpstr>Validating content by using spelling and grammar checking options</vt:lpstr>
      <vt:lpstr>Checking the Spelling and Grammar Feature</vt:lpstr>
      <vt:lpstr>Step by Step: Check Spelling and Grammar</vt:lpstr>
      <vt:lpstr>Step by Step: Check Spelling and Grammar</vt:lpstr>
      <vt:lpstr>Step by Step: Check Spelling and Grammar</vt:lpstr>
      <vt:lpstr>Step by Step: Check Spelling and Grammar</vt:lpstr>
      <vt:lpstr>Rechecking the Spelling and Grammar</vt:lpstr>
      <vt:lpstr>Step by Step: Recheck Spelling and Grammar</vt:lpstr>
      <vt:lpstr>Step by Step: Recheck Spelling and Grammar</vt:lpstr>
      <vt:lpstr>Step by Step: Recheck Spelling and Grammar</vt:lpstr>
      <vt:lpstr>Changing the Grammar Settings</vt:lpstr>
      <vt:lpstr>Step by Step: Change the Grammar Settings</vt:lpstr>
      <vt:lpstr>Step by Step: Change the Grammar Settings</vt:lpstr>
      <vt:lpstr>Step by Step: Change the Grammar Settings</vt:lpstr>
      <vt:lpstr>Step by Step: Change the Grammar Settings</vt:lpstr>
      <vt:lpstr>Step by Step: Change the Grammar Settings</vt:lpstr>
      <vt:lpstr>Step by Step: Change the Grammar Settings</vt:lpstr>
      <vt:lpstr>Step by Step: Change the Grammar Settings</vt:lpstr>
      <vt:lpstr>Step by Step: Change the Grammar Settings</vt:lpstr>
      <vt:lpstr>Understanding the Meaning of a Word</vt:lpstr>
      <vt:lpstr>Step by Step: Understand the Meaning of a Word</vt:lpstr>
      <vt:lpstr>Step by Step: Understand the Meaning of a Word</vt:lpstr>
      <vt:lpstr>Step by Step: Understand the Meaning of a Word</vt:lpstr>
      <vt:lpstr>Finding Words Using the Thesaurus</vt:lpstr>
      <vt:lpstr>Step by Step: Find Words Using the Thesaurus</vt:lpstr>
      <vt:lpstr>Step by Step: Find Words Using the Thesaurus</vt:lpstr>
      <vt:lpstr>Configuring AutoCorrect Settings </vt:lpstr>
      <vt:lpstr>Step by Step: Configure AutoCorrect Options</vt:lpstr>
      <vt:lpstr>Step by Step: Configure AutoCorrect Options</vt:lpstr>
      <vt:lpstr>Step by Step: Configure AutoCorrect Options</vt:lpstr>
      <vt:lpstr>Step by Step: Configure AutoCorrect Options</vt:lpstr>
      <vt:lpstr>Step by Step: Insert Special Characters Using AutoCorrect</vt:lpstr>
      <vt:lpstr>Step by Step: Disable AutoCorrect</vt:lpstr>
      <vt:lpstr>Step by Step: Use Exceptions in AutoCorrect</vt:lpstr>
      <vt:lpstr>Step by Step: Use Exceptions in AutoCorrect</vt:lpstr>
      <vt:lpstr>Inserting and modifying comments in a document</vt:lpstr>
      <vt:lpstr>Inserting, Editing, and Deleting a Comment</vt:lpstr>
      <vt:lpstr>Inserting, Editing, and Deleting a Comment</vt:lpstr>
      <vt:lpstr>Step by Step: Insert a Comment</vt:lpstr>
      <vt:lpstr>Step by Step: Insert a Comment</vt:lpstr>
      <vt:lpstr>Step by Step: Insert a Comment</vt:lpstr>
      <vt:lpstr>Step by Step: Insert a Comment</vt:lpstr>
      <vt:lpstr>Step by Step: Navigate and Edit a Comment</vt:lpstr>
      <vt:lpstr>Step by Step: Show Comments</vt:lpstr>
      <vt:lpstr>Step by Step: Delete and Mark Comment as Done</vt:lpstr>
      <vt:lpstr>Step by Step: Delete and Mark Comment as Done</vt:lpstr>
      <vt:lpstr>Viewing Comments</vt:lpstr>
      <vt:lpstr>Step by Step: View Comments Inline</vt:lpstr>
      <vt:lpstr>Step by Step: View Comments Inline</vt:lpstr>
      <vt:lpstr>Step by Step: View Comments Inline</vt:lpstr>
      <vt:lpstr>Step by Step: View Comments Inline</vt:lpstr>
      <vt:lpstr>Step by Step: View Comments as Balloons</vt:lpstr>
      <vt:lpstr>Step by Step: Hide and Show Reviewer Comments</vt:lpstr>
      <vt:lpstr>Step by Step: Hide and Show Reviewer Comments</vt:lpstr>
      <vt:lpstr>Step by Step: Hide and Show Reviewer Comments</vt:lpstr>
      <vt:lpstr>Displaying the Reviewing Pane</vt:lpstr>
      <vt:lpstr>Step by Step: Display the Revisions Pane</vt:lpstr>
      <vt:lpstr>Step by Step: Display the Revisions Pane</vt:lpstr>
      <vt:lpstr>Step by Step: Display the Revisions Pane</vt:lpstr>
      <vt:lpstr>Tracking Changes in a document</vt:lpstr>
      <vt:lpstr>Tracking Changes in a document</vt:lpstr>
      <vt:lpstr>Tracking Changes in a document</vt:lpstr>
      <vt:lpstr>Tracking Changes in a document</vt:lpstr>
      <vt:lpstr>Step by Step: Change a User’s Name</vt:lpstr>
      <vt:lpstr>Step by Step: Track Changes in a Document</vt:lpstr>
      <vt:lpstr>Step by Step: Track Changes in a Document</vt:lpstr>
      <vt:lpstr>Step by Step: Change Markups in a Document</vt:lpstr>
      <vt:lpstr>Step by Step: Change Markups in a Document</vt:lpstr>
      <vt:lpstr>Step by Step: Change Markups in a Document</vt:lpstr>
      <vt:lpstr>Step by Step: Show Markups in a Document</vt:lpstr>
      <vt:lpstr>Step by Step: Display Markups in Balloons and Inline</vt:lpstr>
      <vt:lpstr>Step by Step: Display Markups in Balloons and Inline</vt:lpstr>
      <vt:lpstr>Step by Step: Print Markups</vt:lpstr>
      <vt:lpstr>Step by Step: Use Lock Tracking</vt:lpstr>
      <vt:lpstr>Step by Step: Use Lock Tracking</vt:lpstr>
      <vt:lpstr>Step by Step: Accept and Reject Changes</vt:lpstr>
      <vt:lpstr>Step by Step: Accept and Reject Changes</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345</cp:revision>
  <dcterms:created xsi:type="dcterms:W3CDTF">2011-08-08T12:10:51Z</dcterms:created>
  <dcterms:modified xsi:type="dcterms:W3CDTF">2013-08-16T02:59:42Z</dcterms:modified>
</cp:coreProperties>
</file>